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43"/>
  </p:notesMasterIdLst>
  <p:handoutMasterIdLst>
    <p:handoutMasterId r:id="rId44"/>
  </p:handoutMasterIdLst>
  <p:sldIdLst>
    <p:sldId id="302" r:id="rId2"/>
    <p:sldId id="360" r:id="rId3"/>
    <p:sldId id="303" r:id="rId4"/>
    <p:sldId id="386" r:id="rId5"/>
    <p:sldId id="308" r:id="rId6"/>
    <p:sldId id="304" r:id="rId7"/>
    <p:sldId id="393" r:id="rId8"/>
    <p:sldId id="397" r:id="rId9"/>
    <p:sldId id="310" r:id="rId10"/>
    <p:sldId id="350" r:id="rId11"/>
    <p:sldId id="341" r:id="rId12"/>
    <p:sldId id="257" r:id="rId13"/>
    <p:sldId id="259" r:id="rId14"/>
    <p:sldId id="260" r:id="rId15"/>
    <p:sldId id="261" r:id="rId16"/>
    <p:sldId id="262" r:id="rId17"/>
    <p:sldId id="395" r:id="rId18"/>
    <p:sldId id="398" r:id="rId19"/>
    <p:sldId id="314" r:id="rId20"/>
    <p:sldId id="354" r:id="rId21"/>
    <p:sldId id="344" r:id="rId22"/>
    <p:sldId id="400" r:id="rId23"/>
    <p:sldId id="401" r:id="rId24"/>
    <p:sldId id="402" r:id="rId25"/>
    <p:sldId id="403" r:id="rId26"/>
    <p:sldId id="404" r:id="rId27"/>
    <p:sldId id="399" r:id="rId28"/>
    <p:sldId id="356" r:id="rId29"/>
    <p:sldId id="392" r:id="rId30"/>
    <p:sldId id="357" r:id="rId31"/>
    <p:sldId id="358" r:id="rId32"/>
    <p:sldId id="355" r:id="rId33"/>
    <p:sldId id="345" r:id="rId34"/>
    <p:sldId id="387" r:id="rId35"/>
    <p:sldId id="388" r:id="rId36"/>
    <p:sldId id="396" r:id="rId37"/>
    <p:sldId id="316" r:id="rId38"/>
    <p:sldId id="315" r:id="rId39"/>
    <p:sldId id="311" r:id="rId40"/>
    <p:sldId id="318" r:id="rId41"/>
    <p:sldId id="346" r:id="rId4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aley, Sarah (RGT)" initials="MS(" lastIdx="23" clrIdx="0">
    <p:extLst>
      <p:ext uri="{19B8F6BF-5375-455C-9EA6-DF929625EA0E}">
        <p15:presenceInfo xmlns:p15="http://schemas.microsoft.com/office/powerpoint/2012/main" userId="S-1-5-21-875326689-928589111-1252796590-15162" providerId="AD"/>
      </p:ext>
    </p:extLst>
  </p:cmAuthor>
  <p:cmAuthor id="2" name="Marshall, Patricia (DHE)" initials="MP(" lastIdx="1" clrIdx="1">
    <p:extLst>
      <p:ext uri="{19B8F6BF-5375-455C-9EA6-DF929625EA0E}">
        <p15:presenceInfo xmlns:p15="http://schemas.microsoft.com/office/powerpoint/2012/main" userId="S::PMarshall@dhe.mass.edu::829baa22-2fa1-4db1-a278-d72b150766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9E374"/>
    <a:srgbClr val="FC7302"/>
    <a:srgbClr val="FEAF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68948" autoAdjust="0"/>
  </p:normalViewPr>
  <p:slideViewPr>
    <p:cSldViewPr>
      <p:cViewPr varScale="1">
        <p:scale>
          <a:sx n="59" d="100"/>
          <a:sy n="59" d="100"/>
        </p:scale>
        <p:origin x="45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1-28T18:20:58.988" idx="22">
    <p:pos x="3212" y="2760"/>
    <p:text>I still need to update the tagline in this graphic, but it is updated in the title area on all subsequent slides.</p:text>
    <p:extLst>
      <p:ext uri="{C676402C-5697-4E1C-873F-D02D1690AC5C}">
        <p15:threadingInfo xmlns:p15="http://schemas.microsoft.com/office/powerpoint/2012/main" timeZoneBias="300"/>
      </p:ext>
    </p:extLst>
  </p:cm>
</p:cmLst>
</file>

<file path=ppt/diagrams/_rels/data2.xml.rels><?xml version="1.0" encoding="UTF-8" standalone="yes"?>
<Relationships xmlns="http://schemas.openxmlformats.org/package/2006/relationships"><Relationship Id="rId1" Type="http://schemas.openxmlformats.org/officeDocument/2006/relationships/hyperlink" Target="https://www.oercommons.org/hubs/masscc"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oercommons.org/hubs/masscc"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CBE87D-A5FC-4759-92BD-A0963CF46CC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14C061EF-B83A-48A7-8CE5-80649B1B9C3C}">
      <dgm:prSet phldrT="[Text]" custT="1"/>
      <dgm:spPr>
        <a:solidFill>
          <a:schemeClr val="accent3"/>
        </a:solidFill>
        <a:ln w="28575" cmpd="sng">
          <a:solidFill>
            <a:schemeClr val="bg1"/>
          </a:solidFill>
        </a:ln>
      </dgm:spPr>
      <dgm:t>
        <a:bodyPr/>
        <a:lstStyle/>
        <a:p>
          <a:r>
            <a:rPr lang="en-US" sz="1600" b="1" dirty="0">
              <a:solidFill>
                <a:schemeClr val="tx1"/>
              </a:solidFill>
            </a:rPr>
            <a:t>FY 2012</a:t>
          </a:r>
        </a:p>
        <a:p>
          <a:r>
            <a:rPr lang="en-US" sz="1400" dirty="0">
              <a:solidFill>
                <a:schemeClr val="tx1"/>
              </a:solidFill>
            </a:rPr>
            <a:t>PIF created by MA Legislature to provide competitive grants to campuses to make progress on BHE goals </a:t>
          </a:r>
        </a:p>
      </dgm:t>
    </dgm:pt>
    <dgm:pt modelId="{7682E2A6-1EB4-4F9B-9324-B322CEFF1F53}" type="parTrans" cxnId="{6CDDA104-1AB2-4A59-975A-9F1EF7BE2EFF}">
      <dgm:prSet/>
      <dgm:spPr/>
      <dgm:t>
        <a:bodyPr/>
        <a:lstStyle/>
        <a:p>
          <a:endParaRPr lang="en-US"/>
        </a:p>
      </dgm:t>
    </dgm:pt>
    <dgm:pt modelId="{98F445C0-E939-4EF6-8FE2-CC90E8B0A274}" type="sibTrans" cxnId="{6CDDA104-1AB2-4A59-975A-9F1EF7BE2EFF}">
      <dgm:prSet/>
      <dgm:spPr/>
      <dgm:t>
        <a:bodyPr/>
        <a:lstStyle/>
        <a:p>
          <a:endParaRPr lang="en-US"/>
        </a:p>
      </dgm:t>
    </dgm:pt>
    <dgm:pt modelId="{7C35948F-7572-4E19-93AD-9D884F1F190E}">
      <dgm:prSet phldrT="[Text]" custT="1"/>
      <dgm:spPr>
        <a:solidFill>
          <a:schemeClr val="accent3"/>
        </a:solidFill>
        <a:ln w="28575" cmpd="sng">
          <a:solidFill>
            <a:schemeClr val="bg1"/>
          </a:solidFill>
        </a:ln>
      </dgm:spPr>
      <dgm:t>
        <a:bodyPr/>
        <a:lstStyle/>
        <a:p>
          <a:r>
            <a:rPr lang="en-US" sz="1600" b="1" dirty="0">
              <a:solidFill>
                <a:schemeClr val="tx1"/>
              </a:solidFill>
            </a:rPr>
            <a:t>FY 2012–2016</a:t>
          </a:r>
        </a:p>
        <a:p>
          <a:r>
            <a:rPr lang="en-US" sz="1400" dirty="0">
              <a:solidFill>
                <a:schemeClr val="tx1"/>
              </a:solidFill>
            </a:rPr>
            <a:t>$22.5M in </a:t>
          </a:r>
          <a:br>
            <a:rPr lang="en-US" sz="1400" dirty="0">
              <a:solidFill>
                <a:schemeClr val="tx1"/>
              </a:solidFill>
            </a:rPr>
          </a:br>
          <a:r>
            <a:rPr lang="en-US" sz="1400" dirty="0">
              <a:solidFill>
                <a:schemeClr val="tx1"/>
              </a:solidFill>
            </a:rPr>
            <a:t>funding available </a:t>
          </a:r>
          <a:br>
            <a:rPr lang="en-US" sz="1400" dirty="0">
              <a:solidFill>
                <a:schemeClr val="tx1"/>
              </a:solidFill>
            </a:rPr>
          </a:br>
          <a:r>
            <a:rPr lang="en-US" sz="1400" dirty="0">
              <a:solidFill>
                <a:schemeClr val="tx1"/>
              </a:solidFill>
            </a:rPr>
            <a:t>through PIF </a:t>
          </a:r>
        </a:p>
      </dgm:t>
    </dgm:pt>
    <dgm:pt modelId="{45073532-5A9F-4F29-8BB9-A56F2AFA0209}" type="parTrans" cxnId="{746315A9-C310-416A-B8AF-A35EFF902530}">
      <dgm:prSet/>
      <dgm:spPr/>
      <dgm:t>
        <a:bodyPr/>
        <a:lstStyle/>
        <a:p>
          <a:endParaRPr lang="en-US"/>
        </a:p>
      </dgm:t>
    </dgm:pt>
    <dgm:pt modelId="{ECC9B25A-4BF4-4F41-94EB-F489E15906DF}" type="sibTrans" cxnId="{746315A9-C310-416A-B8AF-A35EFF902530}">
      <dgm:prSet/>
      <dgm:spPr/>
      <dgm:t>
        <a:bodyPr/>
        <a:lstStyle/>
        <a:p>
          <a:endParaRPr lang="en-US"/>
        </a:p>
      </dgm:t>
    </dgm:pt>
    <dgm:pt modelId="{7C3CB136-3987-413F-83A2-F20080131FD7}">
      <dgm:prSet phldrT="[Text]" custT="1"/>
      <dgm:spPr>
        <a:solidFill>
          <a:schemeClr val="accent3"/>
        </a:solidFill>
        <a:ln w="28575" cmpd="sng">
          <a:solidFill>
            <a:schemeClr val="bg1"/>
          </a:solidFill>
        </a:ln>
      </dgm:spPr>
      <dgm:t>
        <a:bodyPr/>
        <a:lstStyle/>
        <a:p>
          <a:r>
            <a:rPr lang="en-US" sz="1600" b="1" dirty="0">
              <a:solidFill>
                <a:schemeClr val="tx1"/>
              </a:solidFill>
            </a:rPr>
            <a:t>FY 2016</a:t>
          </a:r>
        </a:p>
        <a:p>
          <a:r>
            <a:rPr lang="en-US" sz="1400" dirty="0">
              <a:solidFill>
                <a:schemeClr val="tx1"/>
              </a:solidFill>
            </a:rPr>
            <a:t>UMDI PIF Evaluation </a:t>
          </a:r>
        </a:p>
      </dgm:t>
    </dgm:pt>
    <dgm:pt modelId="{1C5B914A-0993-429E-81A4-1C203AF0DAE1}" type="parTrans" cxnId="{06BC1F9B-6F36-48FD-A1ED-666E7A52ADC0}">
      <dgm:prSet/>
      <dgm:spPr/>
      <dgm:t>
        <a:bodyPr/>
        <a:lstStyle/>
        <a:p>
          <a:endParaRPr lang="en-US"/>
        </a:p>
      </dgm:t>
    </dgm:pt>
    <dgm:pt modelId="{22507F1D-8FC2-4FD4-A95E-D70896F4C6FB}" type="sibTrans" cxnId="{06BC1F9B-6F36-48FD-A1ED-666E7A52ADC0}">
      <dgm:prSet/>
      <dgm:spPr/>
      <dgm:t>
        <a:bodyPr/>
        <a:lstStyle/>
        <a:p>
          <a:endParaRPr lang="en-US"/>
        </a:p>
      </dgm:t>
    </dgm:pt>
    <dgm:pt modelId="{6D7D20D6-3E2B-4453-B16B-99210427014B}">
      <dgm:prSet custT="1"/>
      <dgm:spPr>
        <a:solidFill>
          <a:schemeClr val="accent3"/>
        </a:solidFill>
        <a:ln w="28575" cmpd="sng">
          <a:solidFill>
            <a:schemeClr val="bg1"/>
          </a:solidFill>
        </a:ln>
      </dgm:spPr>
      <dgm:t>
        <a:bodyPr/>
        <a:lstStyle/>
        <a:p>
          <a:r>
            <a:rPr lang="en-US" sz="1600" b="1" dirty="0">
              <a:solidFill>
                <a:schemeClr val="tx1"/>
              </a:solidFill>
            </a:rPr>
            <a:t>FY 2017–2019</a:t>
          </a:r>
        </a:p>
        <a:p>
          <a:r>
            <a:rPr lang="en-US" sz="1400" dirty="0">
              <a:solidFill>
                <a:schemeClr val="tx1"/>
              </a:solidFill>
            </a:rPr>
            <a:t> $7.85M in </a:t>
          </a:r>
          <a:br>
            <a:rPr lang="en-US" sz="1400" dirty="0">
              <a:solidFill>
                <a:schemeClr val="tx1"/>
              </a:solidFill>
            </a:rPr>
          </a:br>
          <a:r>
            <a:rPr lang="en-US" sz="1400" dirty="0">
              <a:solidFill>
                <a:schemeClr val="tx1"/>
              </a:solidFill>
            </a:rPr>
            <a:t>funding available through PIF</a:t>
          </a:r>
        </a:p>
        <a:p>
          <a:r>
            <a:rPr lang="en-US" sz="1400" dirty="0">
              <a:solidFill>
                <a:schemeClr val="tx1"/>
              </a:solidFill>
            </a:rPr>
            <a:t>Redesign focused on:</a:t>
          </a:r>
        </a:p>
        <a:p>
          <a:r>
            <a:rPr lang="en-US" sz="1400" dirty="0">
              <a:solidFill>
                <a:schemeClr val="tx1"/>
              </a:solidFill>
            </a:rPr>
            <a:t>1. bringing best practices to scale </a:t>
          </a:r>
        </a:p>
        <a:p>
          <a:r>
            <a:rPr lang="en-US" sz="1400" dirty="0">
              <a:solidFill>
                <a:schemeClr val="tx1"/>
              </a:solidFill>
            </a:rPr>
            <a:t>2. rigorous evaluation</a:t>
          </a:r>
        </a:p>
      </dgm:t>
    </dgm:pt>
    <dgm:pt modelId="{495220CA-308D-46C8-A9B0-145AF84799D7}" type="parTrans" cxnId="{393188FF-B843-4076-B864-82315F10B5AD}">
      <dgm:prSet/>
      <dgm:spPr/>
      <dgm:t>
        <a:bodyPr/>
        <a:lstStyle/>
        <a:p>
          <a:endParaRPr lang="en-US"/>
        </a:p>
      </dgm:t>
    </dgm:pt>
    <dgm:pt modelId="{2DD3BB87-6A93-4434-8314-270BAD3499AD}" type="sibTrans" cxnId="{393188FF-B843-4076-B864-82315F10B5AD}">
      <dgm:prSet/>
      <dgm:spPr/>
      <dgm:t>
        <a:bodyPr/>
        <a:lstStyle/>
        <a:p>
          <a:endParaRPr lang="en-US"/>
        </a:p>
      </dgm:t>
    </dgm:pt>
    <dgm:pt modelId="{7C17945E-94AE-4B6C-9E74-47BCA27557D7}" type="pres">
      <dgm:prSet presAssocID="{4FCBE87D-A5FC-4759-92BD-A0963CF46CCC}" presName="CompostProcess" presStyleCnt="0">
        <dgm:presLayoutVars>
          <dgm:dir/>
          <dgm:resizeHandles val="exact"/>
        </dgm:presLayoutVars>
      </dgm:prSet>
      <dgm:spPr/>
    </dgm:pt>
    <dgm:pt modelId="{33431D51-B9E0-4530-A4D8-38B48B5E0E15}" type="pres">
      <dgm:prSet presAssocID="{4FCBE87D-A5FC-4759-92BD-A0963CF46CCC}" presName="arrow" presStyleLbl="bgShp" presStyleIdx="0" presStyleCnt="1" custLinFactNeighborX="4248"/>
      <dgm:spPr>
        <a:solidFill>
          <a:schemeClr val="tx2">
            <a:lumMod val="25000"/>
            <a:lumOff val="75000"/>
          </a:schemeClr>
        </a:solidFill>
      </dgm:spPr>
    </dgm:pt>
    <dgm:pt modelId="{FF94954A-0D74-4FAF-AACD-47A3AF3ECC21}" type="pres">
      <dgm:prSet presAssocID="{4FCBE87D-A5FC-4759-92BD-A0963CF46CCC}" presName="linearProcess" presStyleCnt="0"/>
      <dgm:spPr/>
    </dgm:pt>
    <dgm:pt modelId="{A788E8E2-DC09-4EC8-94E9-B46FB0294C82}" type="pres">
      <dgm:prSet presAssocID="{14C061EF-B83A-48A7-8CE5-80649B1B9C3C}" presName="textNode" presStyleLbl="node1" presStyleIdx="0" presStyleCnt="4">
        <dgm:presLayoutVars>
          <dgm:bulletEnabled val="1"/>
        </dgm:presLayoutVars>
      </dgm:prSet>
      <dgm:spPr/>
    </dgm:pt>
    <dgm:pt modelId="{0343FF1B-C9C4-43E0-9FC8-F162C5EADDF3}" type="pres">
      <dgm:prSet presAssocID="{98F445C0-E939-4EF6-8FE2-CC90E8B0A274}" presName="sibTrans" presStyleCnt="0"/>
      <dgm:spPr/>
    </dgm:pt>
    <dgm:pt modelId="{021BDCBA-85F0-43EB-AFD1-BBEB78DE4405}" type="pres">
      <dgm:prSet presAssocID="{7C35948F-7572-4E19-93AD-9D884F1F190E}" presName="textNode" presStyleLbl="node1" presStyleIdx="1" presStyleCnt="4" custScaleX="109947" custScaleY="136364">
        <dgm:presLayoutVars>
          <dgm:bulletEnabled val="1"/>
        </dgm:presLayoutVars>
      </dgm:prSet>
      <dgm:spPr/>
    </dgm:pt>
    <dgm:pt modelId="{2D6F8046-3F0C-46B2-90A0-45B6525D68E0}" type="pres">
      <dgm:prSet presAssocID="{ECC9B25A-4BF4-4F41-94EB-F489E15906DF}" presName="sibTrans" presStyleCnt="0"/>
      <dgm:spPr/>
    </dgm:pt>
    <dgm:pt modelId="{6E3EDF82-F493-4667-819C-D2AE7BAE1C25}" type="pres">
      <dgm:prSet presAssocID="{7C3CB136-3987-413F-83A2-F20080131FD7}" presName="textNode" presStyleLbl="node1" presStyleIdx="2" presStyleCnt="4">
        <dgm:presLayoutVars>
          <dgm:bulletEnabled val="1"/>
        </dgm:presLayoutVars>
      </dgm:prSet>
      <dgm:spPr/>
    </dgm:pt>
    <dgm:pt modelId="{95A04729-9296-4D89-AFED-1C8AE0D707E1}" type="pres">
      <dgm:prSet presAssocID="{22507F1D-8FC2-4FD4-A95E-D70896F4C6FB}" presName="sibTrans" presStyleCnt="0"/>
      <dgm:spPr/>
    </dgm:pt>
    <dgm:pt modelId="{5E84397E-A4E8-414C-AE90-8AD031774991}" type="pres">
      <dgm:prSet presAssocID="{6D7D20D6-3E2B-4453-B16B-99210427014B}" presName="textNode" presStyleLbl="node1" presStyleIdx="3" presStyleCnt="4" custScaleX="118197" custScaleY="146343" custLinFactNeighborX="6968" custLinFactNeighborY="2586">
        <dgm:presLayoutVars>
          <dgm:bulletEnabled val="1"/>
        </dgm:presLayoutVars>
      </dgm:prSet>
      <dgm:spPr/>
    </dgm:pt>
  </dgm:ptLst>
  <dgm:cxnLst>
    <dgm:cxn modelId="{6CDDA104-1AB2-4A59-975A-9F1EF7BE2EFF}" srcId="{4FCBE87D-A5FC-4759-92BD-A0963CF46CCC}" destId="{14C061EF-B83A-48A7-8CE5-80649B1B9C3C}" srcOrd="0" destOrd="0" parTransId="{7682E2A6-1EB4-4F9B-9324-B322CEFF1F53}" sibTransId="{98F445C0-E939-4EF6-8FE2-CC90E8B0A274}"/>
    <dgm:cxn modelId="{8FDFC514-137B-45C0-8374-B5AF2D0BC199}" type="presOf" srcId="{7C35948F-7572-4E19-93AD-9D884F1F190E}" destId="{021BDCBA-85F0-43EB-AFD1-BBEB78DE4405}" srcOrd="0" destOrd="0" presId="urn:microsoft.com/office/officeart/2005/8/layout/hProcess9"/>
    <dgm:cxn modelId="{1416CB44-4B25-44A1-B987-27B5BB3B815E}" type="presOf" srcId="{6D7D20D6-3E2B-4453-B16B-99210427014B}" destId="{5E84397E-A4E8-414C-AE90-8AD031774991}" srcOrd="0" destOrd="0" presId="urn:microsoft.com/office/officeart/2005/8/layout/hProcess9"/>
    <dgm:cxn modelId="{A94DF947-D1C8-4704-A380-05D3F0061B5C}" type="presOf" srcId="{7C3CB136-3987-413F-83A2-F20080131FD7}" destId="{6E3EDF82-F493-4667-819C-D2AE7BAE1C25}" srcOrd="0" destOrd="0" presId="urn:microsoft.com/office/officeart/2005/8/layout/hProcess9"/>
    <dgm:cxn modelId="{C8DC046D-F4D6-4BD1-93C5-94B92869209F}" type="presOf" srcId="{4FCBE87D-A5FC-4759-92BD-A0963CF46CCC}" destId="{7C17945E-94AE-4B6C-9E74-47BCA27557D7}" srcOrd="0" destOrd="0" presId="urn:microsoft.com/office/officeart/2005/8/layout/hProcess9"/>
    <dgm:cxn modelId="{06BC1F9B-6F36-48FD-A1ED-666E7A52ADC0}" srcId="{4FCBE87D-A5FC-4759-92BD-A0963CF46CCC}" destId="{7C3CB136-3987-413F-83A2-F20080131FD7}" srcOrd="2" destOrd="0" parTransId="{1C5B914A-0993-429E-81A4-1C203AF0DAE1}" sibTransId="{22507F1D-8FC2-4FD4-A95E-D70896F4C6FB}"/>
    <dgm:cxn modelId="{746315A9-C310-416A-B8AF-A35EFF902530}" srcId="{4FCBE87D-A5FC-4759-92BD-A0963CF46CCC}" destId="{7C35948F-7572-4E19-93AD-9D884F1F190E}" srcOrd="1" destOrd="0" parTransId="{45073532-5A9F-4F29-8BB9-A56F2AFA0209}" sibTransId="{ECC9B25A-4BF4-4F41-94EB-F489E15906DF}"/>
    <dgm:cxn modelId="{393188FF-B843-4076-B864-82315F10B5AD}" srcId="{4FCBE87D-A5FC-4759-92BD-A0963CF46CCC}" destId="{6D7D20D6-3E2B-4453-B16B-99210427014B}" srcOrd="3" destOrd="0" parTransId="{495220CA-308D-46C8-A9B0-145AF84799D7}" sibTransId="{2DD3BB87-6A93-4434-8314-270BAD3499AD}"/>
    <dgm:cxn modelId="{279CC9FF-E14D-4DC3-8F1F-78138A8DAA32}" type="presOf" srcId="{14C061EF-B83A-48A7-8CE5-80649B1B9C3C}" destId="{A788E8E2-DC09-4EC8-94E9-B46FB0294C82}" srcOrd="0" destOrd="0" presId="urn:microsoft.com/office/officeart/2005/8/layout/hProcess9"/>
    <dgm:cxn modelId="{37AB512A-3F24-4E40-9DFB-0768D9603370}" type="presParOf" srcId="{7C17945E-94AE-4B6C-9E74-47BCA27557D7}" destId="{33431D51-B9E0-4530-A4D8-38B48B5E0E15}" srcOrd="0" destOrd="0" presId="urn:microsoft.com/office/officeart/2005/8/layout/hProcess9"/>
    <dgm:cxn modelId="{32A73AC8-C357-49B2-B9B8-C08B5F1296BB}" type="presParOf" srcId="{7C17945E-94AE-4B6C-9E74-47BCA27557D7}" destId="{FF94954A-0D74-4FAF-AACD-47A3AF3ECC21}" srcOrd="1" destOrd="0" presId="urn:microsoft.com/office/officeart/2005/8/layout/hProcess9"/>
    <dgm:cxn modelId="{09B6A93F-26F9-41B8-AA9D-EEBAD6A27348}" type="presParOf" srcId="{FF94954A-0D74-4FAF-AACD-47A3AF3ECC21}" destId="{A788E8E2-DC09-4EC8-94E9-B46FB0294C82}" srcOrd="0" destOrd="0" presId="urn:microsoft.com/office/officeart/2005/8/layout/hProcess9"/>
    <dgm:cxn modelId="{8D0B60B4-A397-4059-A7B5-28711D1C0927}" type="presParOf" srcId="{FF94954A-0D74-4FAF-AACD-47A3AF3ECC21}" destId="{0343FF1B-C9C4-43E0-9FC8-F162C5EADDF3}" srcOrd="1" destOrd="0" presId="urn:microsoft.com/office/officeart/2005/8/layout/hProcess9"/>
    <dgm:cxn modelId="{54E4FA19-C540-4811-9363-24E8D58CCD42}" type="presParOf" srcId="{FF94954A-0D74-4FAF-AACD-47A3AF3ECC21}" destId="{021BDCBA-85F0-43EB-AFD1-BBEB78DE4405}" srcOrd="2" destOrd="0" presId="urn:microsoft.com/office/officeart/2005/8/layout/hProcess9"/>
    <dgm:cxn modelId="{6C46DF3E-6D35-427D-8D79-B3FD08191B71}" type="presParOf" srcId="{FF94954A-0D74-4FAF-AACD-47A3AF3ECC21}" destId="{2D6F8046-3F0C-46B2-90A0-45B6525D68E0}" srcOrd="3" destOrd="0" presId="urn:microsoft.com/office/officeart/2005/8/layout/hProcess9"/>
    <dgm:cxn modelId="{4DC7C976-8A60-47DD-871E-F2C6B35E5F04}" type="presParOf" srcId="{FF94954A-0D74-4FAF-AACD-47A3AF3ECC21}" destId="{6E3EDF82-F493-4667-819C-D2AE7BAE1C25}" srcOrd="4" destOrd="0" presId="urn:microsoft.com/office/officeart/2005/8/layout/hProcess9"/>
    <dgm:cxn modelId="{DA04701D-2D36-4C6E-995C-AD0C689819EA}" type="presParOf" srcId="{FF94954A-0D74-4FAF-AACD-47A3AF3ECC21}" destId="{95A04729-9296-4D89-AFED-1C8AE0D707E1}" srcOrd="5" destOrd="0" presId="urn:microsoft.com/office/officeart/2005/8/layout/hProcess9"/>
    <dgm:cxn modelId="{94151E88-E44A-4F28-9C46-B19200F778E6}" type="presParOf" srcId="{FF94954A-0D74-4FAF-AACD-47A3AF3ECC21}" destId="{5E84397E-A4E8-414C-AE90-8AD031774991}"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4A5B73-11C7-4DAD-83EB-618461F66DB5}"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FEFA8C4C-B0EF-47A7-83F1-41DAED8D1D19}">
      <dgm:prSet phldrT="[Text]" custT="1"/>
      <dgm:spPr/>
      <dgm:t>
        <a:bodyPr/>
        <a:lstStyle/>
        <a:p>
          <a:r>
            <a:rPr lang="en-US" sz="1600" b="1" i="0" dirty="0">
              <a:solidFill>
                <a:schemeClr val="tx1"/>
              </a:solidFill>
            </a:rPr>
            <a:t>2011</a:t>
          </a:r>
        </a:p>
        <a:p>
          <a:r>
            <a:rPr lang="en-US" sz="1400" i="0" dirty="0">
              <a:solidFill>
                <a:schemeClr val="tx1"/>
              </a:solidFill>
            </a:rPr>
            <a:t>Open Education Initiative at UMass Amherst </a:t>
          </a:r>
        </a:p>
      </dgm:t>
    </dgm:pt>
    <dgm:pt modelId="{F3BC7329-6CA0-4EA4-9FE1-31275BC9D7CA}" type="parTrans" cxnId="{E5B7E417-E713-468B-A40A-1F75743422DA}">
      <dgm:prSet/>
      <dgm:spPr/>
      <dgm:t>
        <a:bodyPr/>
        <a:lstStyle/>
        <a:p>
          <a:endParaRPr lang="en-US" sz="1600"/>
        </a:p>
      </dgm:t>
    </dgm:pt>
    <dgm:pt modelId="{B64B65AA-BC29-4D4B-9372-85D9897B7971}" type="sibTrans" cxnId="{E5B7E417-E713-468B-A40A-1F75743422DA}">
      <dgm:prSet/>
      <dgm:spPr/>
      <dgm:t>
        <a:bodyPr/>
        <a:lstStyle/>
        <a:p>
          <a:endParaRPr lang="en-US" sz="1600"/>
        </a:p>
      </dgm:t>
    </dgm:pt>
    <dgm:pt modelId="{24FBD11B-2986-4A36-9C30-81F7DBCCFB74}">
      <dgm:prSet phldrT="[Text]" custT="1"/>
      <dgm:spPr/>
      <dgm:t>
        <a:bodyPr/>
        <a:lstStyle/>
        <a:p>
          <a:r>
            <a:rPr lang="en-US" sz="1600" b="1" i="0" dirty="0">
              <a:solidFill>
                <a:schemeClr val="tx1"/>
              </a:solidFill>
            </a:rPr>
            <a:t>2016</a:t>
          </a:r>
        </a:p>
        <a:p>
          <a:r>
            <a:rPr lang="en-US" sz="1400" i="0" dirty="0">
              <a:solidFill>
                <a:schemeClr val="tx1"/>
              </a:solidFill>
            </a:rPr>
            <a:t>MA Go Open Project </a:t>
          </a:r>
        </a:p>
      </dgm:t>
    </dgm:pt>
    <dgm:pt modelId="{CCD480A3-A86A-40EA-BDEE-7142B2DB8F78}" type="parTrans" cxnId="{6306E654-0251-41C9-A287-812779720D62}">
      <dgm:prSet/>
      <dgm:spPr/>
      <dgm:t>
        <a:bodyPr/>
        <a:lstStyle/>
        <a:p>
          <a:endParaRPr lang="en-US" sz="1600"/>
        </a:p>
      </dgm:t>
    </dgm:pt>
    <dgm:pt modelId="{4E28DB53-BC26-4B2D-A39C-FB8B4BB21FBA}" type="sibTrans" cxnId="{6306E654-0251-41C9-A287-812779720D62}">
      <dgm:prSet/>
      <dgm:spPr/>
      <dgm:t>
        <a:bodyPr/>
        <a:lstStyle/>
        <a:p>
          <a:endParaRPr lang="en-US" sz="1600"/>
        </a:p>
      </dgm:t>
    </dgm:pt>
    <dgm:pt modelId="{91201A43-5AF2-476E-A36D-A58779008984}">
      <dgm:prSet phldrT="[Text]" custT="1"/>
      <dgm:spPr/>
      <dgm:t>
        <a:bodyPr/>
        <a:lstStyle/>
        <a:p>
          <a:r>
            <a:rPr lang="en-US" sz="1600" b="1" i="0" dirty="0"/>
            <a:t>Spring 2018</a:t>
          </a:r>
          <a:endParaRPr lang="en-US" sz="1600" i="0" dirty="0"/>
        </a:p>
        <a:p>
          <a:r>
            <a:rPr lang="en-US" sz="1400" i="0" dirty="0"/>
            <a:t>SAC Resolution in Support of OER</a:t>
          </a:r>
        </a:p>
        <a:p>
          <a:r>
            <a:rPr lang="en-US" sz="1400" i="0" dirty="0"/>
            <a:t>Creation of MA CC OER Hub: </a:t>
          </a:r>
          <a:r>
            <a:rPr lang="en-US" sz="1400" i="0" dirty="0">
              <a:hlinkClick xmlns:r="http://schemas.openxmlformats.org/officeDocument/2006/relationships" r:id="rId1"/>
            </a:rPr>
            <a:t>https://www.oercommons.org/hubs/masscc</a:t>
          </a:r>
          <a:r>
            <a:rPr lang="en-US" sz="1400" i="0" dirty="0"/>
            <a:t> </a:t>
          </a:r>
        </a:p>
      </dgm:t>
    </dgm:pt>
    <dgm:pt modelId="{4AF98BD4-CB74-41AB-A0BC-8228D8EF73E2}" type="parTrans" cxnId="{A8D8C7FE-B986-475D-91A4-E761F28F4774}">
      <dgm:prSet/>
      <dgm:spPr/>
      <dgm:t>
        <a:bodyPr/>
        <a:lstStyle/>
        <a:p>
          <a:endParaRPr lang="en-US" sz="1600"/>
        </a:p>
      </dgm:t>
    </dgm:pt>
    <dgm:pt modelId="{600BB079-70E3-46B0-84FA-9B534F1BAA1D}" type="sibTrans" cxnId="{A8D8C7FE-B986-475D-91A4-E761F28F4774}">
      <dgm:prSet/>
      <dgm:spPr/>
      <dgm:t>
        <a:bodyPr/>
        <a:lstStyle/>
        <a:p>
          <a:endParaRPr lang="en-US" sz="1600"/>
        </a:p>
      </dgm:t>
    </dgm:pt>
    <dgm:pt modelId="{AD89EAA1-528C-4984-8A45-3293BFBAC24F}">
      <dgm:prSet custT="1"/>
      <dgm:spPr/>
      <dgm:t>
        <a:bodyPr/>
        <a:lstStyle/>
        <a:p>
          <a:pPr>
            <a:spcAft>
              <a:spcPts val="500"/>
            </a:spcAft>
          </a:pPr>
          <a:r>
            <a:rPr lang="en-US" sz="1600" b="1" i="0" dirty="0"/>
            <a:t>Fall 2018 </a:t>
          </a:r>
        </a:p>
        <a:p>
          <a:pPr>
            <a:spcAft>
              <a:spcPts val="500"/>
            </a:spcAft>
          </a:pPr>
          <a:r>
            <a:rPr lang="en-US" sz="1400" i="0" dirty="0"/>
            <a:t>Statewide OER Consortium Project funded by PIF</a:t>
          </a:r>
        </a:p>
        <a:p>
          <a:pPr>
            <a:spcAft>
              <a:spcPts val="500"/>
            </a:spcAft>
          </a:pPr>
          <a:r>
            <a:rPr lang="en-US" sz="1400" i="0" dirty="0"/>
            <a:t>Established OER Working Group </a:t>
          </a:r>
          <a:br>
            <a:rPr lang="en-US" sz="1400" i="0" dirty="0"/>
          </a:br>
          <a:endParaRPr lang="en-US" sz="1400" i="0" dirty="0">
            <a:solidFill>
              <a:schemeClr val="tx1"/>
            </a:solidFill>
          </a:endParaRPr>
        </a:p>
      </dgm:t>
    </dgm:pt>
    <dgm:pt modelId="{052845CD-FC1F-4454-8580-AC61D5CB52F1}" type="parTrans" cxnId="{917FC488-627A-49EF-8CEB-DA30AE220CC4}">
      <dgm:prSet/>
      <dgm:spPr/>
      <dgm:t>
        <a:bodyPr/>
        <a:lstStyle/>
        <a:p>
          <a:endParaRPr lang="en-US" sz="1600"/>
        </a:p>
      </dgm:t>
    </dgm:pt>
    <dgm:pt modelId="{02FED0F5-397C-41E4-93FA-821CD33CB82E}" type="sibTrans" cxnId="{917FC488-627A-49EF-8CEB-DA30AE220CC4}">
      <dgm:prSet/>
      <dgm:spPr/>
      <dgm:t>
        <a:bodyPr/>
        <a:lstStyle/>
        <a:p>
          <a:endParaRPr lang="en-US" sz="1600"/>
        </a:p>
      </dgm:t>
    </dgm:pt>
    <dgm:pt modelId="{F2410CCA-7223-4F87-BD20-19729ADDFE5B}" type="pres">
      <dgm:prSet presAssocID="{1C4A5B73-11C7-4DAD-83EB-618461F66DB5}" presName="arrowDiagram" presStyleCnt="0">
        <dgm:presLayoutVars>
          <dgm:chMax val="5"/>
          <dgm:dir/>
          <dgm:resizeHandles val="exact"/>
        </dgm:presLayoutVars>
      </dgm:prSet>
      <dgm:spPr/>
    </dgm:pt>
    <dgm:pt modelId="{FE1CAC69-D684-4241-850A-81C7D1F787A1}" type="pres">
      <dgm:prSet presAssocID="{1C4A5B73-11C7-4DAD-83EB-618461F66DB5}" presName="arrow" presStyleLbl="bgShp" presStyleIdx="0" presStyleCnt="1" custScaleX="105978" custLinFactNeighborX="-375" custLinFactNeighborY="1515"/>
      <dgm:spPr>
        <a:solidFill>
          <a:schemeClr val="tx2">
            <a:lumMod val="25000"/>
            <a:lumOff val="75000"/>
          </a:schemeClr>
        </a:solidFill>
      </dgm:spPr>
    </dgm:pt>
    <dgm:pt modelId="{A7076901-79A7-42BC-A2AB-783A5456DDE9}" type="pres">
      <dgm:prSet presAssocID="{1C4A5B73-11C7-4DAD-83EB-618461F66DB5}" presName="arrowDiagram4" presStyleCnt="0"/>
      <dgm:spPr/>
    </dgm:pt>
    <dgm:pt modelId="{7A2EB70D-BD4F-4A09-901E-11B39D15FF21}" type="pres">
      <dgm:prSet presAssocID="{FEFA8C4C-B0EF-47A7-83F1-41DAED8D1D19}" presName="bullet4a" presStyleLbl="node1" presStyleIdx="0" presStyleCnt="4"/>
      <dgm:spPr>
        <a:solidFill>
          <a:schemeClr val="accent3"/>
        </a:solidFill>
        <a:ln cmpd="sng">
          <a:solidFill>
            <a:schemeClr val="bg1"/>
          </a:solidFill>
        </a:ln>
      </dgm:spPr>
    </dgm:pt>
    <dgm:pt modelId="{3E2D8C65-330B-42DA-AFD3-EB9AE3C8C967}" type="pres">
      <dgm:prSet presAssocID="{FEFA8C4C-B0EF-47A7-83F1-41DAED8D1D19}" presName="textBox4a" presStyleLbl="revTx" presStyleIdx="0" presStyleCnt="4">
        <dgm:presLayoutVars>
          <dgm:bulletEnabled val="1"/>
        </dgm:presLayoutVars>
      </dgm:prSet>
      <dgm:spPr/>
    </dgm:pt>
    <dgm:pt modelId="{690A6952-2A55-4A43-9ECE-4E62C691D890}" type="pres">
      <dgm:prSet presAssocID="{24FBD11B-2986-4A36-9C30-81F7DBCCFB74}" presName="bullet4b" presStyleLbl="node1" presStyleIdx="1" presStyleCnt="4"/>
      <dgm:spPr>
        <a:solidFill>
          <a:schemeClr val="accent3"/>
        </a:solidFill>
        <a:ln cmpd="sng">
          <a:solidFill>
            <a:schemeClr val="bg1"/>
          </a:solidFill>
        </a:ln>
      </dgm:spPr>
    </dgm:pt>
    <dgm:pt modelId="{5C5B9876-09F3-44F8-BC9B-FE4BBB63EC99}" type="pres">
      <dgm:prSet presAssocID="{24FBD11B-2986-4A36-9C30-81F7DBCCFB74}" presName="textBox4b" presStyleLbl="revTx" presStyleIdx="1" presStyleCnt="4">
        <dgm:presLayoutVars>
          <dgm:bulletEnabled val="1"/>
        </dgm:presLayoutVars>
      </dgm:prSet>
      <dgm:spPr/>
    </dgm:pt>
    <dgm:pt modelId="{3DFBE649-75C6-4130-A7B2-6850EFB7E9E0}" type="pres">
      <dgm:prSet presAssocID="{91201A43-5AF2-476E-A36D-A58779008984}" presName="bullet4c" presStyleLbl="node1" presStyleIdx="2" presStyleCnt="4"/>
      <dgm:spPr>
        <a:solidFill>
          <a:schemeClr val="accent3"/>
        </a:solidFill>
        <a:ln cmpd="sng">
          <a:solidFill>
            <a:schemeClr val="bg1"/>
          </a:solidFill>
        </a:ln>
      </dgm:spPr>
    </dgm:pt>
    <dgm:pt modelId="{5AD67F84-379F-4252-B592-6AC6A9E3A7CF}" type="pres">
      <dgm:prSet presAssocID="{91201A43-5AF2-476E-A36D-A58779008984}" presName="textBox4c" presStyleLbl="revTx" presStyleIdx="2" presStyleCnt="4">
        <dgm:presLayoutVars>
          <dgm:bulletEnabled val="1"/>
        </dgm:presLayoutVars>
      </dgm:prSet>
      <dgm:spPr/>
    </dgm:pt>
    <dgm:pt modelId="{94F515C5-A684-4A6F-8178-45632DFF53FD}" type="pres">
      <dgm:prSet presAssocID="{AD89EAA1-528C-4984-8A45-3293BFBAC24F}" presName="bullet4d" presStyleLbl="node1" presStyleIdx="3" presStyleCnt="4"/>
      <dgm:spPr>
        <a:solidFill>
          <a:schemeClr val="accent3"/>
        </a:solidFill>
        <a:ln cmpd="sng">
          <a:solidFill>
            <a:schemeClr val="bg1"/>
          </a:solidFill>
        </a:ln>
      </dgm:spPr>
    </dgm:pt>
    <dgm:pt modelId="{475B8C81-6324-43F7-8E7F-A984A931E555}" type="pres">
      <dgm:prSet presAssocID="{AD89EAA1-528C-4984-8A45-3293BFBAC24F}" presName="textBox4d" presStyleLbl="revTx" presStyleIdx="3" presStyleCnt="4">
        <dgm:presLayoutVars>
          <dgm:bulletEnabled val="1"/>
        </dgm:presLayoutVars>
      </dgm:prSet>
      <dgm:spPr/>
    </dgm:pt>
  </dgm:ptLst>
  <dgm:cxnLst>
    <dgm:cxn modelId="{0F440517-DB15-44BC-869D-3B7D689F8FCC}" type="presOf" srcId="{AD89EAA1-528C-4984-8A45-3293BFBAC24F}" destId="{475B8C81-6324-43F7-8E7F-A984A931E555}" srcOrd="0" destOrd="0" presId="urn:microsoft.com/office/officeart/2005/8/layout/arrow2"/>
    <dgm:cxn modelId="{E5B7E417-E713-468B-A40A-1F75743422DA}" srcId="{1C4A5B73-11C7-4DAD-83EB-618461F66DB5}" destId="{FEFA8C4C-B0EF-47A7-83F1-41DAED8D1D19}" srcOrd="0" destOrd="0" parTransId="{F3BC7329-6CA0-4EA4-9FE1-31275BC9D7CA}" sibTransId="{B64B65AA-BC29-4D4B-9372-85D9897B7971}"/>
    <dgm:cxn modelId="{EBAEFE60-742E-4175-B645-3887E8E5C3BD}" type="presOf" srcId="{FEFA8C4C-B0EF-47A7-83F1-41DAED8D1D19}" destId="{3E2D8C65-330B-42DA-AFD3-EB9AE3C8C967}" srcOrd="0" destOrd="0" presId="urn:microsoft.com/office/officeart/2005/8/layout/arrow2"/>
    <dgm:cxn modelId="{6306E654-0251-41C9-A287-812779720D62}" srcId="{1C4A5B73-11C7-4DAD-83EB-618461F66DB5}" destId="{24FBD11B-2986-4A36-9C30-81F7DBCCFB74}" srcOrd="1" destOrd="0" parTransId="{CCD480A3-A86A-40EA-BDEE-7142B2DB8F78}" sibTransId="{4E28DB53-BC26-4B2D-A39C-FB8B4BB21FBA}"/>
    <dgm:cxn modelId="{917FC488-627A-49EF-8CEB-DA30AE220CC4}" srcId="{1C4A5B73-11C7-4DAD-83EB-618461F66DB5}" destId="{AD89EAA1-528C-4984-8A45-3293BFBAC24F}" srcOrd="3" destOrd="0" parTransId="{052845CD-FC1F-4454-8580-AC61D5CB52F1}" sibTransId="{02FED0F5-397C-41E4-93FA-821CD33CB82E}"/>
    <dgm:cxn modelId="{74AFE29A-C4FB-49A6-878A-6A35042D608B}" type="presOf" srcId="{24FBD11B-2986-4A36-9C30-81F7DBCCFB74}" destId="{5C5B9876-09F3-44F8-BC9B-FE4BBB63EC99}" srcOrd="0" destOrd="0" presId="urn:microsoft.com/office/officeart/2005/8/layout/arrow2"/>
    <dgm:cxn modelId="{1617CDB3-07D3-4A77-9F1E-C16C2324B28E}" type="presOf" srcId="{91201A43-5AF2-476E-A36D-A58779008984}" destId="{5AD67F84-379F-4252-B592-6AC6A9E3A7CF}" srcOrd="0" destOrd="0" presId="urn:microsoft.com/office/officeart/2005/8/layout/arrow2"/>
    <dgm:cxn modelId="{E6E836D1-0118-4937-9AA6-ED84C339A9F8}" type="presOf" srcId="{1C4A5B73-11C7-4DAD-83EB-618461F66DB5}" destId="{F2410CCA-7223-4F87-BD20-19729ADDFE5B}" srcOrd="0" destOrd="0" presId="urn:microsoft.com/office/officeart/2005/8/layout/arrow2"/>
    <dgm:cxn modelId="{A8D8C7FE-B986-475D-91A4-E761F28F4774}" srcId="{1C4A5B73-11C7-4DAD-83EB-618461F66DB5}" destId="{91201A43-5AF2-476E-A36D-A58779008984}" srcOrd="2" destOrd="0" parTransId="{4AF98BD4-CB74-41AB-A0BC-8228D8EF73E2}" sibTransId="{600BB079-70E3-46B0-84FA-9B534F1BAA1D}"/>
    <dgm:cxn modelId="{096F5BA3-38F0-45D4-8A26-4AEB0236E30D}" type="presParOf" srcId="{F2410CCA-7223-4F87-BD20-19729ADDFE5B}" destId="{FE1CAC69-D684-4241-850A-81C7D1F787A1}" srcOrd="0" destOrd="0" presId="urn:microsoft.com/office/officeart/2005/8/layout/arrow2"/>
    <dgm:cxn modelId="{28FDC002-AD02-4FC0-A057-0767CC93F644}" type="presParOf" srcId="{F2410CCA-7223-4F87-BD20-19729ADDFE5B}" destId="{A7076901-79A7-42BC-A2AB-783A5456DDE9}" srcOrd="1" destOrd="0" presId="urn:microsoft.com/office/officeart/2005/8/layout/arrow2"/>
    <dgm:cxn modelId="{D8FA7F09-CF21-4E34-A4EF-D7999C6FD436}" type="presParOf" srcId="{A7076901-79A7-42BC-A2AB-783A5456DDE9}" destId="{7A2EB70D-BD4F-4A09-901E-11B39D15FF21}" srcOrd="0" destOrd="0" presId="urn:microsoft.com/office/officeart/2005/8/layout/arrow2"/>
    <dgm:cxn modelId="{E21D1AE9-5A08-4606-AAD3-120770D64BBD}" type="presParOf" srcId="{A7076901-79A7-42BC-A2AB-783A5456DDE9}" destId="{3E2D8C65-330B-42DA-AFD3-EB9AE3C8C967}" srcOrd="1" destOrd="0" presId="urn:microsoft.com/office/officeart/2005/8/layout/arrow2"/>
    <dgm:cxn modelId="{2E3E7374-9AF9-4CA5-BEBF-7C073ADEDCDC}" type="presParOf" srcId="{A7076901-79A7-42BC-A2AB-783A5456DDE9}" destId="{690A6952-2A55-4A43-9ECE-4E62C691D890}" srcOrd="2" destOrd="0" presId="urn:microsoft.com/office/officeart/2005/8/layout/arrow2"/>
    <dgm:cxn modelId="{9B43BA96-48C3-4429-9CDB-42535D7AA2C6}" type="presParOf" srcId="{A7076901-79A7-42BC-A2AB-783A5456DDE9}" destId="{5C5B9876-09F3-44F8-BC9B-FE4BBB63EC99}" srcOrd="3" destOrd="0" presId="urn:microsoft.com/office/officeart/2005/8/layout/arrow2"/>
    <dgm:cxn modelId="{8D6595CE-CEFC-4EC5-8B9B-069A96480105}" type="presParOf" srcId="{A7076901-79A7-42BC-A2AB-783A5456DDE9}" destId="{3DFBE649-75C6-4130-A7B2-6850EFB7E9E0}" srcOrd="4" destOrd="0" presId="urn:microsoft.com/office/officeart/2005/8/layout/arrow2"/>
    <dgm:cxn modelId="{892F87A5-0C88-47E6-8767-E8D12F948083}" type="presParOf" srcId="{A7076901-79A7-42BC-A2AB-783A5456DDE9}" destId="{5AD67F84-379F-4252-B592-6AC6A9E3A7CF}" srcOrd="5" destOrd="0" presId="urn:microsoft.com/office/officeart/2005/8/layout/arrow2"/>
    <dgm:cxn modelId="{6AFE77B0-61A8-4A6F-96E8-84A03300D70F}" type="presParOf" srcId="{A7076901-79A7-42BC-A2AB-783A5456DDE9}" destId="{94F515C5-A684-4A6F-8178-45632DFF53FD}" srcOrd="6" destOrd="0" presId="urn:microsoft.com/office/officeart/2005/8/layout/arrow2"/>
    <dgm:cxn modelId="{5FE300CC-189E-4BBA-8F13-1BCB2802595E}" type="presParOf" srcId="{A7076901-79A7-42BC-A2AB-783A5456DDE9}" destId="{475B8C81-6324-43F7-8E7F-A984A931E555}"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4A5B73-11C7-4DAD-83EB-618461F66DB5}"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FEFA8C4C-B0EF-47A7-83F1-41DAED8D1D19}">
      <dgm:prSet phldrT="[Text]" custT="1"/>
      <dgm:spPr/>
      <dgm:t>
        <a:bodyPr/>
        <a:lstStyle/>
        <a:p>
          <a:r>
            <a:rPr lang="en-US" sz="1600" b="1" dirty="0"/>
            <a:t>2016</a:t>
          </a:r>
        </a:p>
        <a:p>
          <a:r>
            <a:rPr lang="en-US" sz="1400" dirty="0"/>
            <a:t>Prior Learning Initiative: PLA policies inventory,  professional development, and best practices </a:t>
          </a:r>
          <a:endParaRPr lang="en-US" sz="1400" dirty="0">
            <a:solidFill>
              <a:schemeClr val="tx1"/>
            </a:solidFill>
          </a:endParaRPr>
        </a:p>
      </dgm:t>
    </dgm:pt>
    <dgm:pt modelId="{F3BC7329-6CA0-4EA4-9FE1-31275BC9D7CA}" type="parTrans" cxnId="{E5B7E417-E713-468B-A40A-1F75743422DA}">
      <dgm:prSet/>
      <dgm:spPr/>
      <dgm:t>
        <a:bodyPr/>
        <a:lstStyle/>
        <a:p>
          <a:endParaRPr lang="en-US"/>
        </a:p>
      </dgm:t>
    </dgm:pt>
    <dgm:pt modelId="{B64B65AA-BC29-4D4B-9372-85D9897B7971}" type="sibTrans" cxnId="{E5B7E417-E713-468B-A40A-1F75743422DA}">
      <dgm:prSet/>
      <dgm:spPr/>
      <dgm:t>
        <a:bodyPr/>
        <a:lstStyle/>
        <a:p>
          <a:endParaRPr lang="en-US"/>
        </a:p>
      </dgm:t>
    </dgm:pt>
    <dgm:pt modelId="{CA17F32F-40DF-432C-AF0F-C3E39F79B379}">
      <dgm:prSet custT="1"/>
      <dgm:spPr/>
      <dgm:t>
        <a:bodyPr/>
        <a:lstStyle/>
        <a:p>
          <a:r>
            <a:rPr lang="en-US" sz="1600" b="1" dirty="0"/>
            <a:t>2017</a:t>
          </a:r>
        </a:p>
        <a:p>
          <a:r>
            <a:rPr lang="en-US" sz="1400" dirty="0"/>
            <a:t>Maguire Associates: Massachusetts DHE: Adult Learner Quantitative Research </a:t>
          </a:r>
        </a:p>
        <a:p>
          <a:r>
            <a:rPr lang="en-US" sz="1400" dirty="0"/>
            <a:t>Launch of “My Experience Counts” website</a:t>
          </a:r>
        </a:p>
      </dgm:t>
    </dgm:pt>
    <dgm:pt modelId="{D4C34994-AF68-4F20-88CB-09F35808EB4C}" type="parTrans" cxnId="{455C424B-EFFC-4895-858E-5406F2CA3D94}">
      <dgm:prSet/>
      <dgm:spPr/>
      <dgm:t>
        <a:bodyPr/>
        <a:lstStyle/>
        <a:p>
          <a:endParaRPr lang="en-US"/>
        </a:p>
      </dgm:t>
    </dgm:pt>
    <dgm:pt modelId="{468A9057-D198-483B-9C9B-203C33032566}" type="sibTrans" cxnId="{455C424B-EFFC-4895-858E-5406F2CA3D94}">
      <dgm:prSet/>
      <dgm:spPr/>
      <dgm:t>
        <a:bodyPr/>
        <a:lstStyle/>
        <a:p>
          <a:endParaRPr lang="en-US"/>
        </a:p>
      </dgm:t>
    </dgm:pt>
    <dgm:pt modelId="{AD89EAA1-528C-4984-8A45-3293BFBAC24F}">
      <dgm:prSet custT="1"/>
      <dgm:spPr/>
      <dgm:t>
        <a:bodyPr/>
        <a:lstStyle/>
        <a:p>
          <a:pPr algn="l">
            <a:spcAft>
              <a:spcPts val="600"/>
            </a:spcAft>
          </a:pPr>
          <a:r>
            <a:rPr lang="en-US" sz="1600" b="1" dirty="0"/>
            <a:t>2018</a:t>
          </a:r>
        </a:p>
        <a:p>
          <a:pPr algn="l">
            <a:spcAft>
              <a:spcPts val="600"/>
            </a:spcAft>
          </a:pPr>
          <a:r>
            <a:rPr lang="en-US" sz="1400" dirty="0"/>
            <a:t>PIF Funded MACC PLA Consortium: </a:t>
          </a:r>
          <a:br>
            <a:rPr lang="en-US" sz="1400" dirty="0"/>
          </a:br>
          <a:r>
            <a:rPr lang="en-US" sz="1400" dirty="0"/>
            <a:t>All 15 CC’s </a:t>
          </a:r>
          <a:br>
            <a:rPr lang="en-US" sz="1400" dirty="0"/>
          </a:br>
          <a:endParaRPr lang="en-US" sz="1400" i="1" dirty="0">
            <a:solidFill>
              <a:schemeClr val="accent2"/>
            </a:solidFill>
          </a:endParaRPr>
        </a:p>
      </dgm:t>
    </dgm:pt>
    <dgm:pt modelId="{052845CD-FC1F-4454-8580-AC61D5CB52F1}" type="parTrans" cxnId="{917FC488-627A-49EF-8CEB-DA30AE220CC4}">
      <dgm:prSet/>
      <dgm:spPr/>
      <dgm:t>
        <a:bodyPr/>
        <a:lstStyle/>
        <a:p>
          <a:endParaRPr lang="en-US"/>
        </a:p>
      </dgm:t>
    </dgm:pt>
    <dgm:pt modelId="{02FED0F5-397C-41E4-93FA-821CD33CB82E}" type="sibTrans" cxnId="{917FC488-627A-49EF-8CEB-DA30AE220CC4}">
      <dgm:prSet/>
      <dgm:spPr/>
      <dgm:t>
        <a:bodyPr/>
        <a:lstStyle/>
        <a:p>
          <a:endParaRPr lang="en-US"/>
        </a:p>
      </dgm:t>
    </dgm:pt>
    <dgm:pt modelId="{F2410CCA-7223-4F87-BD20-19729ADDFE5B}" type="pres">
      <dgm:prSet presAssocID="{1C4A5B73-11C7-4DAD-83EB-618461F66DB5}" presName="arrowDiagram" presStyleCnt="0">
        <dgm:presLayoutVars>
          <dgm:chMax val="5"/>
          <dgm:dir/>
          <dgm:resizeHandles val="exact"/>
        </dgm:presLayoutVars>
      </dgm:prSet>
      <dgm:spPr/>
    </dgm:pt>
    <dgm:pt modelId="{FE1CAC69-D684-4241-850A-81C7D1F787A1}" type="pres">
      <dgm:prSet presAssocID="{1C4A5B73-11C7-4DAD-83EB-618461F66DB5}" presName="arrow" presStyleLbl="bgShp" presStyleIdx="0" presStyleCnt="1" custScaleX="106250" custLinFactNeighborY="-4286"/>
      <dgm:spPr>
        <a:solidFill>
          <a:schemeClr val="tx2">
            <a:lumMod val="25000"/>
            <a:lumOff val="75000"/>
          </a:schemeClr>
        </a:solidFill>
      </dgm:spPr>
    </dgm:pt>
    <dgm:pt modelId="{0D75DC91-DEE5-4F9D-AB1A-A5293758D05B}" type="pres">
      <dgm:prSet presAssocID="{1C4A5B73-11C7-4DAD-83EB-618461F66DB5}" presName="arrowDiagram3" presStyleCnt="0"/>
      <dgm:spPr/>
    </dgm:pt>
    <dgm:pt modelId="{AC1EF96C-5229-40D2-8960-54ACDDCFCD8B}" type="pres">
      <dgm:prSet presAssocID="{FEFA8C4C-B0EF-47A7-83F1-41DAED8D1D19}" presName="bullet3a" presStyleLbl="node1" presStyleIdx="0" presStyleCnt="3" custLinFactNeighborX="-24862" custLinFactNeighborY="-10783"/>
      <dgm:spPr>
        <a:solidFill>
          <a:schemeClr val="accent3"/>
        </a:solidFill>
        <a:ln cmpd="sng">
          <a:solidFill>
            <a:schemeClr val="bg1"/>
          </a:solidFill>
        </a:ln>
      </dgm:spPr>
    </dgm:pt>
    <dgm:pt modelId="{2FE2F02A-CB5D-4A1D-943C-3362245CC7F2}" type="pres">
      <dgm:prSet presAssocID="{FEFA8C4C-B0EF-47A7-83F1-41DAED8D1D19}" presName="textBox3a" presStyleLbl="revTx" presStyleIdx="0" presStyleCnt="3">
        <dgm:presLayoutVars>
          <dgm:bulletEnabled val="1"/>
        </dgm:presLayoutVars>
      </dgm:prSet>
      <dgm:spPr/>
    </dgm:pt>
    <dgm:pt modelId="{39816D35-37E7-4BCB-9484-F20F5252B569}" type="pres">
      <dgm:prSet presAssocID="{CA17F32F-40DF-432C-AF0F-C3E39F79B379}" presName="bullet3b" presStyleLbl="node1" presStyleIdx="1" presStyleCnt="3"/>
      <dgm:spPr>
        <a:solidFill>
          <a:schemeClr val="accent3"/>
        </a:solidFill>
        <a:ln cmpd="sng">
          <a:solidFill>
            <a:schemeClr val="bg1"/>
          </a:solidFill>
        </a:ln>
      </dgm:spPr>
    </dgm:pt>
    <dgm:pt modelId="{2B079D1E-187F-40F9-8A34-3F27DCE44DFE}" type="pres">
      <dgm:prSet presAssocID="{CA17F32F-40DF-432C-AF0F-C3E39F79B379}" presName="textBox3b" presStyleLbl="revTx" presStyleIdx="1" presStyleCnt="3">
        <dgm:presLayoutVars>
          <dgm:bulletEnabled val="1"/>
        </dgm:presLayoutVars>
      </dgm:prSet>
      <dgm:spPr/>
    </dgm:pt>
    <dgm:pt modelId="{19DDF9BF-6893-4CDC-B0BE-AFB9B4C80698}" type="pres">
      <dgm:prSet presAssocID="{AD89EAA1-528C-4984-8A45-3293BFBAC24F}" presName="bullet3c" presStyleLbl="node1" presStyleIdx="2" presStyleCnt="3"/>
      <dgm:spPr>
        <a:solidFill>
          <a:schemeClr val="accent3"/>
        </a:solidFill>
        <a:ln cmpd="sng">
          <a:solidFill>
            <a:schemeClr val="bg1"/>
          </a:solidFill>
        </a:ln>
      </dgm:spPr>
    </dgm:pt>
    <dgm:pt modelId="{F70177CB-A16F-4952-A8F1-278FAC2F1AD0}" type="pres">
      <dgm:prSet presAssocID="{AD89EAA1-528C-4984-8A45-3293BFBAC24F}" presName="textBox3c" presStyleLbl="revTx" presStyleIdx="2" presStyleCnt="3">
        <dgm:presLayoutVars>
          <dgm:bulletEnabled val="1"/>
        </dgm:presLayoutVars>
      </dgm:prSet>
      <dgm:spPr/>
    </dgm:pt>
  </dgm:ptLst>
  <dgm:cxnLst>
    <dgm:cxn modelId="{E5B7E417-E713-468B-A40A-1F75743422DA}" srcId="{1C4A5B73-11C7-4DAD-83EB-618461F66DB5}" destId="{FEFA8C4C-B0EF-47A7-83F1-41DAED8D1D19}" srcOrd="0" destOrd="0" parTransId="{F3BC7329-6CA0-4EA4-9FE1-31275BC9D7CA}" sibTransId="{B64B65AA-BC29-4D4B-9372-85D9897B7971}"/>
    <dgm:cxn modelId="{455C424B-EFFC-4895-858E-5406F2CA3D94}" srcId="{1C4A5B73-11C7-4DAD-83EB-618461F66DB5}" destId="{CA17F32F-40DF-432C-AF0F-C3E39F79B379}" srcOrd="1" destOrd="0" parTransId="{D4C34994-AF68-4F20-88CB-09F35808EB4C}" sibTransId="{468A9057-D198-483B-9C9B-203C33032566}"/>
    <dgm:cxn modelId="{9654E656-57A2-4F7A-82F4-B4ECA59F26B3}" type="presOf" srcId="{AD89EAA1-528C-4984-8A45-3293BFBAC24F}" destId="{F70177CB-A16F-4952-A8F1-278FAC2F1AD0}" srcOrd="0" destOrd="0" presId="urn:microsoft.com/office/officeart/2005/8/layout/arrow2"/>
    <dgm:cxn modelId="{EB8BE078-E69A-4821-8235-B759A8CD61BC}" type="presOf" srcId="{FEFA8C4C-B0EF-47A7-83F1-41DAED8D1D19}" destId="{2FE2F02A-CB5D-4A1D-943C-3362245CC7F2}" srcOrd="0" destOrd="0" presId="urn:microsoft.com/office/officeart/2005/8/layout/arrow2"/>
    <dgm:cxn modelId="{917FC488-627A-49EF-8CEB-DA30AE220CC4}" srcId="{1C4A5B73-11C7-4DAD-83EB-618461F66DB5}" destId="{AD89EAA1-528C-4984-8A45-3293BFBAC24F}" srcOrd="2" destOrd="0" parTransId="{052845CD-FC1F-4454-8580-AC61D5CB52F1}" sibTransId="{02FED0F5-397C-41E4-93FA-821CD33CB82E}"/>
    <dgm:cxn modelId="{F359BE90-39AB-4E30-A987-6C5C1B47295A}" type="presOf" srcId="{CA17F32F-40DF-432C-AF0F-C3E39F79B379}" destId="{2B079D1E-187F-40F9-8A34-3F27DCE44DFE}" srcOrd="0" destOrd="0" presId="urn:microsoft.com/office/officeart/2005/8/layout/arrow2"/>
    <dgm:cxn modelId="{225EEBBE-A377-4049-BAA4-B7A5EF05D6EC}" type="presOf" srcId="{1C4A5B73-11C7-4DAD-83EB-618461F66DB5}" destId="{F2410CCA-7223-4F87-BD20-19729ADDFE5B}" srcOrd="0" destOrd="0" presId="urn:microsoft.com/office/officeart/2005/8/layout/arrow2"/>
    <dgm:cxn modelId="{DB269B3E-5837-4669-A5D4-9FF98F87F803}" type="presParOf" srcId="{F2410CCA-7223-4F87-BD20-19729ADDFE5B}" destId="{FE1CAC69-D684-4241-850A-81C7D1F787A1}" srcOrd="0" destOrd="0" presId="urn:microsoft.com/office/officeart/2005/8/layout/arrow2"/>
    <dgm:cxn modelId="{6B4D620E-067C-43F3-8879-72EA3C6B0903}" type="presParOf" srcId="{F2410CCA-7223-4F87-BD20-19729ADDFE5B}" destId="{0D75DC91-DEE5-4F9D-AB1A-A5293758D05B}" srcOrd="1" destOrd="0" presId="urn:microsoft.com/office/officeart/2005/8/layout/arrow2"/>
    <dgm:cxn modelId="{2EB0AE87-CCD2-4829-92CB-4EB6BF503B7F}" type="presParOf" srcId="{0D75DC91-DEE5-4F9D-AB1A-A5293758D05B}" destId="{AC1EF96C-5229-40D2-8960-54ACDDCFCD8B}" srcOrd="0" destOrd="0" presId="urn:microsoft.com/office/officeart/2005/8/layout/arrow2"/>
    <dgm:cxn modelId="{0F260C67-2C25-42B4-850C-EB9397D17A4B}" type="presParOf" srcId="{0D75DC91-DEE5-4F9D-AB1A-A5293758D05B}" destId="{2FE2F02A-CB5D-4A1D-943C-3362245CC7F2}" srcOrd="1" destOrd="0" presId="urn:microsoft.com/office/officeart/2005/8/layout/arrow2"/>
    <dgm:cxn modelId="{DCA51B47-5ED5-495F-ABD0-242E95E6DE3B}" type="presParOf" srcId="{0D75DC91-DEE5-4F9D-AB1A-A5293758D05B}" destId="{39816D35-37E7-4BCB-9484-F20F5252B569}" srcOrd="2" destOrd="0" presId="urn:microsoft.com/office/officeart/2005/8/layout/arrow2"/>
    <dgm:cxn modelId="{64819938-BAFA-476E-BE2D-8457FF0E6EBF}" type="presParOf" srcId="{0D75DC91-DEE5-4F9D-AB1A-A5293758D05B}" destId="{2B079D1E-187F-40F9-8A34-3F27DCE44DFE}" srcOrd="3" destOrd="0" presId="urn:microsoft.com/office/officeart/2005/8/layout/arrow2"/>
    <dgm:cxn modelId="{D781DBF3-F420-4724-86E3-B0854048CBA1}" type="presParOf" srcId="{0D75DC91-DEE5-4F9D-AB1A-A5293758D05B}" destId="{19DDF9BF-6893-4CDC-B0BE-AFB9B4C80698}" srcOrd="4" destOrd="0" presId="urn:microsoft.com/office/officeart/2005/8/layout/arrow2"/>
    <dgm:cxn modelId="{23051B35-7D6B-4B7A-A8D6-E9B391251028}" type="presParOf" srcId="{0D75DC91-DEE5-4F9D-AB1A-A5293758D05B}" destId="{F70177CB-A16F-4952-A8F1-278FAC2F1AD0}"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974034-0F68-4718-BE6E-1C14FFF35B9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5495DED1-9C1B-4906-A812-DEBAB67AFC99}">
      <dgm:prSet phldrT="[Text]" custT="1"/>
      <dgm:spPr/>
      <dgm:t>
        <a:bodyPr/>
        <a:lstStyle/>
        <a:p>
          <a:r>
            <a:rPr lang="en-US" sz="1800" b="1" dirty="0"/>
            <a:t>Challenge Exams</a:t>
          </a:r>
        </a:p>
      </dgm:t>
    </dgm:pt>
    <dgm:pt modelId="{4CFEBF10-5148-410D-8E1C-FE260951A945}" type="parTrans" cxnId="{8924669B-5868-4E42-BC97-A1C16BD2189E}">
      <dgm:prSet/>
      <dgm:spPr/>
      <dgm:t>
        <a:bodyPr/>
        <a:lstStyle/>
        <a:p>
          <a:endParaRPr lang="en-US"/>
        </a:p>
      </dgm:t>
    </dgm:pt>
    <dgm:pt modelId="{A01539D4-5C0A-45B4-A277-38943738C54F}" type="sibTrans" cxnId="{8924669B-5868-4E42-BC97-A1C16BD2189E}">
      <dgm:prSet/>
      <dgm:spPr/>
      <dgm:t>
        <a:bodyPr/>
        <a:lstStyle/>
        <a:p>
          <a:endParaRPr lang="en-US"/>
        </a:p>
      </dgm:t>
    </dgm:pt>
    <dgm:pt modelId="{452714B2-E82E-45DA-81C6-EF61859F0BA5}">
      <dgm:prSet phldrT="[Text]" custT="1"/>
      <dgm:spPr/>
      <dgm:t>
        <a:bodyPr/>
        <a:lstStyle/>
        <a:p>
          <a:r>
            <a:rPr lang="en-US" sz="1800" dirty="0"/>
            <a:t>Advanced Placement</a:t>
          </a:r>
        </a:p>
      </dgm:t>
    </dgm:pt>
    <dgm:pt modelId="{44FFB70D-7D95-4C10-9DC1-DECB792CA3DE}" type="parTrans" cxnId="{7DE7AB53-6444-4D77-85B6-7AFAA488E796}">
      <dgm:prSet/>
      <dgm:spPr/>
      <dgm:t>
        <a:bodyPr/>
        <a:lstStyle/>
        <a:p>
          <a:endParaRPr lang="en-US"/>
        </a:p>
      </dgm:t>
    </dgm:pt>
    <dgm:pt modelId="{EA231890-70F8-4EAA-9A72-AC8EEB043DCF}" type="sibTrans" cxnId="{7DE7AB53-6444-4D77-85B6-7AFAA488E796}">
      <dgm:prSet/>
      <dgm:spPr/>
      <dgm:t>
        <a:bodyPr/>
        <a:lstStyle/>
        <a:p>
          <a:endParaRPr lang="en-US"/>
        </a:p>
      </dgm:t>
    </dgm:pt>
    <dgm:pt modelId="{1E2472ED-E4A5-4EBF-B7C1-E5C834737A3F}">
      <dgm:prSet phldrT="[Text]" custT="1"/>
      <dgm:spPr/>
      <dgm:t>
        <a:bodyPr/>
        <a:lstStyle/>
        <a:p>
          <a:r>
            <a:rPr lang="en-US" sz="1800" b="1" dirty="0"/>
            <a:t>Industry Recognized Credentials</a:t>
          </a:r>
        </a:p>
      </dgm:t>
    </dgm:pt>
    <dgm:pt modelId="{8AE7394B-C0AD-4310-885C-05ABE11983DE}" type="parTrans" cxnId="{54526156-7450-46F8-A7CE-13EC1FBB86CA}">
      <dgm:prSet/>
      <dgm:spPr/>
      <dgm:t>
        <a:bodyPr/>
        <a:lstStyle/>
        <a:p>
          <a:endParaRPr lang="en-US"/>
        </a:p>
      </dgm:t>
    </dgm:pt>
    <dgm:pt modelId="{600F0301-85A5-404E-B215-40D5DEF701F6}" type="sibTrans" cxnId="{54526156-7450-46F8-A7CE-13EC1FBB86CA}">
      <dgm:prSet/>
      <dgm:spPr/>
      <dgm:t>
        <a:bodyPr/>
        <a:lstStyle/>
        <a:p>
          <a:endParaRPr lang="en-US"/>
        </a:p>
      </dgm:t>
    </dgm:pt>
    <dgm:pt modelId="{648015F5-94EE-4940-BC59-A4BF5E7EFD54}">
      <dgm:prSet phldrT="[Text]" custT="1"/>
      <dgm:spPr/>
      <dgm:t>
        <a:bodyPr/>
        <a:lstStyle/>
        <a:p>
          <a:r>
            <a:rPr lang="en-US" sz="1800" dirty="0"/>
            <a:t>Microsoft Office Suite</a:t>
          </a:r>
        </a:p>
      </dgm:t>
    </dgm:pt>
    <dgm:pt modelId="{2A6B5F4E-4866-4AD4-BB5F-197BA6AA767C}" type="parTrans" cxnId="{96FBA9C6-C2EB-42E1-B032-53556E4C25AA}">
      <dgm:prSet/>
      <dgm:spPr/>
      <dgm:t>
        <a:bodyPr/>
        <a:lstStyle/>
        <a:p>
          <a:endParaRPr lang="en-US"/>
        </a:p>
      </dgm:t>
    </dgm:pt>
    <dgm:pt modelId="{93A4CCF7-D29C-45B5-A303-3E423F4BAA3B}" type="sibTrans" cxnId="{96FBA9C6-C2EB-42E1-B032-53556E4C25AA}">
      <dgm:prSet/>
      <dgm:spPr/>
      <dgm:t>
        <a:bodyPr/>
        <a:lstStyle/>
        <a:p>
          <a:endParaRPr lang="en-US"/>
        </a:p>
      </dgm:t>
    </dgm:pt>
    <dgm:pt modelId="{3207C4EE-3280-4F2F-B6AB-4CC92F167F16}">
      <dgm:prSet phldrT="[Text]" custT="1"/>
      <dgm:spPr/>
      <dgm:t>
        <a:bodyPr/>
        <a:lstStyle/>
        <a:p>
          <a:r>
            <a:rPr lang="en-US" sz="1800" b="1" dirty="0"/>
            <a:t>Other Options Include</a:t>
          </a:r>
        </a:p>
      </dgm:t>
    </dgm:pt>
    <dgm:pt modelId="{64D5BBD5-23F1-465F-978A-BBE21D9996F4}" type="parTrans" cxnId="{AC7202EB-FDB9-4A11-BD8B-600E13B6CF93}">
      <dgm:prSet/>
      <dgm:spPr/>
      <dgm:t>
        <a:bodyPr/>
        <a:lstStyle/>
        <a:p>
          <a:endParaRPr lang="en-US"/>
        </a:p>
      </dgm:t>
    </dgm:pt>
    <dgm:pt modelId="{96C8BD14-F289-4832-9459-9EC13DCBFFDF}" type="sibTrans" cxnId="{AC7202EB-FDB9-4A11-BD8B-600E13B6CF93}">
      <dgm:prSet/>
      <dgm:spPr/>
      <dgm:t>
        <a:bodyPr/>
        <a:lstStyle/>
        <a:p>
          <a:endParaRPr lang="en-US"/>
        </a:p>
      </dgm:t>
    </dgm:pt>
    <dgm:pt modelId="{ED6A9574-B518-402C-AFFC-DE2D39CE973A}">
      <dgm:prSet phldrT="[Text]" custT="1"/>
      <dgm:spPr/>
      <dgm:t>
        <a:bodyPr/>
        <a:lstStyle/>
        <a:p>
          <a:r>
            <a:rPr lang="en-US" sz="1800" dirty="0"/>
            <a:t>Portfolio Review</a:t>
          </a:r>
        </a:p>
      </dgm:t>
    </dgm:pt>
    <dgm:pt modelId="{558BA770-AC0E-4F0B-93A6-082ABDE0BEA5}" type="parTrans" cxnId="{F079115B-C148-42D7-9FDA-460776805C40}">
      <dgm:prSet/>
      <dgm:spPr/>
      <dgm:t>
        <a:bodyPr/>
        <a:lstStyle/>
        <a:p>
          <a:endParaRPr lang="en-US"/>
        </a:p>
      </dgm:t>
    </dgm:pt>
    <dgm:pt modelId="{54880A76-385C-4FBC-9F77-820812F32243}" type="sibTrans" cxnId="{F079115B-C148-42D7-9FDA-460776805C40}">
      <dgm:prSet/>
      <dgm:spPr/>
      <dgm:t>
        <a:bodyPr/>
        <a:lstStyle/>
        <a:p>
          <a:endParaRPr lang="en-US"/>
        </a:p>
      </dgm:t>
    </dgm:pt>
    <dgm:pt modelId="{7FCA4029-E404-4173-A588-493487B94FCA}">
      <dgm:prSet phldrT="[Text]" custT="1"/>
      <dgm:spPr/>
      <dgm:t>
        <a:bodyPr/>
        <a:lstStyle/>
        <a:p>
          <a:r>
            <a:rPr lang="en-US" sz="1800" dirty="0"/>
            <a:t>CLEP</a:t>
          </a:r>
        </a:p>
      </dgm:t>
    </dgm:pt>
    <dgm:pt modelId="{E3DF7F03-ACA1-44CD-AE50-644944B4F662}" type="parTrans" cxnId="{40D54086-0A4C-4856-B690-3F52438A786B}">
      <dgm:prSet/>
      <dgm:spPr/>
      <dgm:t>
        <a:bodyPr/>
        <a:lstStyle/>
        <a:p>
          <a:endParaRPr lang="en-US"/>
        </a:p>
      </dgm:t>
    </dgm:pt>
    <dgm:pt modelId="{8208D94D-F0CC-4783-A9B5-F8FA46F9130C}" type="sibTrans" cxnId="{40D54086-0A4C-4856-B690-3F52438A786B}">
      <dgm:prSet/>
      <dgm:spPr/>
      <dgm:t>
        <a:bodyPr/>
        <a:lstStyle/>
        <a:p>
          <a:endParaRPr lang="en-US"/>
        </a:p>
      </dgm:t>
    </dgm:pt>
    <dgm:pt modelId="{5B76146C-02E0-48F6-9589-1EA59F4EEA75}">
      <dgm:prSet phldrT="[Text]" custT="1"/>
      <dgm:spPr/>
      <dgm:t>
        <a:bodyPr/>
        <a:lstStyle/>
        <a:p>
          <a:r>
            <a:rPr lang="en-US" sz="1800" dirty="0"/>
            <a:t>DSST/</a:t>
          </a:r>
          <a:r>
            <a:rPr lang="en-US" sz="1800" dirty="0" err="1"/>
            <a:t>Dantes</a:t>
          </a:r>
          <a:endParaRPr lang="en-US" sz="1800" dirty="0"/>
        </a:p>
      </dgm:t>
    </dgm:pt>
    <dgm:pt modelId="{6EF31792-56A5-4DED-8F4F-5A3C4815D110}" type="parTrans" cxnId="{BA96EA4C-111D-40B5-92F6-F00D538751E5}">
      <dgm:prSet/>
      <dgm:spPr/>
      <dgm:t>
        <a:bodyPr/>
        <a:lstStyle/>
        <a:p>
          <a:endParaRPr lang="en-US"/>
        </a:p>
      </dgm:t>
    </dgm:pt>
    <dgm:pt modelId="{D32C2AAA-7F18-4F52-BC23-2040126ADBF4}" type="sibTrans" cxnId="{BA96EA4C-111D-40B5-92F6-F00D538751E5}">
      <dgm:prSet/>
      <dgm:spPr/>
      <dgm:t>
        <a:bodyPr/>
        <a:lstStyle/>
        <a:p>
          <a:endParaRPr lang="en-US"/>
        </a:p>
      </dgm:t>
    </dgm:pt>
    <dgm:pt modelId="{E12EEC5C-4228-4838-AF5B-F843CFC3B02C}">
      <dgm:prSet phldrT="[Text]" custT="1"/>
      <dgm:spPr/>
      <dgm:t>
        <a:bodyPr/>
        <a:lstStyle/>
        <a:p>
          <a:r>
            <a:rPr lang="en-US" sz="1800" dirty="0"/>
            <a:t>BYU</a:t>
          </a:r>
        </a:p>
      </dgm:t>
    </dgm:pt>
    <dgm:pt modelId="{363CCD66-C763-4F0C-86B9-CEC9B476BB55}" type="parTrans" cxnId="{20F2EACD-EF1F-401A-AF28-71C345FE4754}">
      <dgm:prSet/>
      <dgm:spPr/>
      <dgm:t>
        <a:bodyPr/>
        <a:lstStyle/>
        <a:p>
          <a:endParaRPr lang="en-US"/>
        </a:p>
      </dgm:t>
    </dgm:pt>
    <dgm:pt modelId="{AABD024B-6385-4B77-A626-FAFD4DA7B4FB}" type="sibTrans" cxnId="{20F2EACD-EF1F-401A-AF28-71C345FE4754}">
      <dgm:prSet/>
      <dgm:spPr/>
      <dgm:t>
        <a:bodyPr/>
        <a:lstStyle/>
        <a:p>
          <a:endParaRPr lang="en-US"/>
        </a:p>
      </dgm:t>
    </dgm:pt>
    <dgm:pt modelId="{D64FC971-3A5C-4414-BA4F-E90AD3FC6C9F}">
      <dgm:prSet phldrT="[Text]" custT="1"/>
      <dgm:spPr/>
      <dgm:t>
        <a:bodyPr/>
        <a:lstStyle/>
        <a:p>
          <a:r>
            <a:rPr lang="en-US" sz="1800" dirty="0"/>
            <a:t>International Baccalaureate</a:t>
          </a:r>
        </a:p>
      </dgm:t>
    </dgm:pt>
    <dgm:pt modelId="{5D8D8DC7-D2A3-496C-8D3E-A1B5C8A68DA6}" type="parTrans" cxnId="{A055CE54-F245-4009-86E8-8E5F8FA5A00B}">
      <dgm:prSet/>
      <dgm:spPr/>
      <dgm:t>
        <a:bodyPr/>
        <a:lstStyle/>
        <a:p>
          <a:endParaRPr lang="en-US"/>
        </a:p>
      </dgm:t>
    </dgm:pt>
    <dgm:pt modelId="{7341DC82-850A-4CB0-AB9C-0DB04863538E}" type="sibTrans" cxnId="{A055CE54-F245-4009-86E8-8E5F8FA5A00B}">
      <dgm:prSet/>
      <dgm:spPr/>
      <dgm:t>
        <a:bodyPr/>
        <a:lstStyle/>
        <a:p>
          <a:endParaRPr lang="en-US"/>
        </a:p>
      </dgm:t>
    </dgm:pt>
    <dgm:pt modelId="{81F0FF19-3693-4DEA-94A2-EDCC13841D36}">
      <dgm:prSet phldrT="[Text]" custT="1"/>
      <dgm:spPr/>
      <dgm:t>
        <a:bodyPr/>
        <a:lstStyle/>
        <a:p>
          <a:endParaRPr lang="en-US" sz="1800" dirty="0"/>
        </a:p>
      </dgm:t>
    </dgm:pt>
    <dgm:pt modelId="{7B26CAD9-55A2-4183-98FF-4D96F8F43D4B}" type="parTrans" cxnId="{1FDCC798-59C6-4925-9917-FAC46424D22A}">
      <dgm:prSet/>
      <dgm:spPr/>
      <dgm:t>
        <a:bodyPr/>
        <a:lstStyle/>
        <a:p>
          <a:endParaRPr lang="en-US"/>
        </a:p>
      </dgm:t>
    </dgm:pt>
    <dgm:pt modelId="{CCF67EE9-2C40-4F16-AB20-4CE9CCF43562}" type="sibTrans" cxnId="{1FDCC798-59C6-4925-9917-FAC46424D22A}">
      <dgm:prSet/>
      <dgm:spPr/>
      <dgm:t>
        <a:bodyPr/>
        <a:lstStyle/>
        <a:p>
          <a:endParaRPr lang="en-US"/>
        </a:p>
      </dgm:t>
    </dgm:pt>
    <dgm:pt modelId="{AED4EFA1-F7E6-4809-8F14-334A2F5ADB98}">
      <dgm:prSet phldrT="[Text]" custT="1"/>
      <dgm:spPr/>
      <dgm:t>
        <a:bodyPr/>
        <a:lstStyle/>
        <a:p>
          <a:r>
            <a:rPr lang="en-US" sz="1800" dirty="0" err="1"/>
            <a:t>Excelisor</a:t>
          </a:r>
          <a:r>
            <a:rPr lang="en-US" sz="1800" dirty="0"/>
            <a:t> Exams</a:t>
          </a:r>
        </a:p>
      </dgm:t>
    </dgm:pt>
    <dgm:pt modelId="{DE91F2FD-D1B7-433B-9A1C-830371AF643D}" type="parTrans" cxnId="{B858EFDC-8320-4286-8DA8-A7C3023047F5}">
      <dgm:prSet/>
      <dgm:spPr/>
      <dgm:t>
        <a:bodyPr/>
        <a:lstStyle/>
        <a:p>
          <a:endParaRPr lang="en-US"/>
        </a:p>
      </dgm:t>
    </dgm:pt>
    <dgm:pt modelId="{839131FC-84CA-47E3-A74D-CB15DCD2616B}" type="sibTrans" cxnId="{B858EFDC-8320-4286-8DA8-A7C3023047F5}">
      <dgm:prSet/>
      <dgm:spPr/>
      <dgm:t>
        <a:bodyPr/>
        <a:lstStyle/>
        <a:p>
          <a:endParaRPr lang="en-US"/>
        </a:p>
      </dgm:t>
    </dgm:pt>
    <dgm:pt modelId="{CFF08CDF-A086-409F-BDB7-2E0E7E3E880E}">
      <dgm:prSet phldrT="[Text]" custT="1"/>
      <dgm:spPr/>
      <dgm:t>
        <a:bodyPr/>
        <a:lstStyle/>
        <a:p>
          <a:r>
            <a:rPr lang="en-US" sz="1800" dirty="0"/>
            <a:t>NIMS Certification</a:t>
          </a:r>
        </a:p>
      </dgm:t>
    </dgm:pt>
    <dgm:pt modelId="{35CFEAE7-26AF-4605-BF9D-9DE0088A3EC6}" type="parTrans" cxnId="{7929FFEA-2B5E-40B9-AE1B-32D8D30D4B89}">
      <dgm:prSet/>
      <dgm:spPr/>
      <dgm:t>
        <a:bodyPr/>
        <a:lstStyle/>
        <a:p>
          <a:endParaRPr lang="en-US"/>
        </a:p>
      </dgm:t>
    </dgm:pt>
    <dgm:pt modelId="{66CDB8B5-2003-4CEF-8CE7-F6FF7E0E0974}" type="sibTrans" cxnId="{7929FFEA-2B5E-40B9-AE1B-32D8D30D4B89}">
      <dgm:prSet/>
      <dgm:spPr/>
      <dgm:t>
        <a:bodyPr/>
        <a:lstStyle/>
        <a:p>
          <a:endParaRPr lang="en-US"/>
        </a:p>
      </dgm:t>
    </dgm:pt>
    <dgm:pt modelId="{58050165-763A-480A-9959-CE6AB3D90475}">
      <dgm:prSet phldrT="[Text]" custT="1"/>
      <dgm:spPr/>
      <dgm:t>
        <a:bodyPr/>
        <a:lstStyle/>
        <a:p>
          <a:r>
            <a:rPr lang="en-US" sz="1800" dirty="0" err="1"/>
            <a:t>Serv</a:t>
          </a:r>
          <a:r>
            <a:rPr lang="en-US" sz="1800" dirty="0"/>
            <a:t> Safe Sanitation</a:t>
          </a:r>
        </a:p>
      </dgm:t>
    </dgm:pt>
    <dgm:pt modelId="{5D2266D8-F5F1-4EAE-BC69-402B700E7350}" type="parTrans" cxnId="{AF2C06C4-20EA-4D11-AF7C-4016E7B25F21}">
      <dgm:prSet/>
      <dgm:spPr/>
      <dgm:t>
        <a:bodyPr/>
        <a:lstStyle/>
        <a:p>
          <a:endParaRPr lang="en-US"/>
        </a:p>
      </dgm:t>
    </dgm:pt>
    <dgm:pt modelId="{EAD125BE-3C88-42F0-8D6A-3D169C13EDE3}" type="sibTrans" cxnId="{AF2C06C4-20EA-4D11-AF7C-4016E7B25F21}">
      <dgm:prSet/>
      <dgm:spPr/>
      <dgm:t>
        <a:bodyPr/>
        <a:lstStyle/>
        <a:p>
          <a:endParaRPr lang="en-US"/>
        </a:p>
      </dgm:t>
    </dgm:pt>
    <dgm:pt modelId="{B53E693F-3962-4D65-AC40-C3D619EE2C61}">
      <dgm:prSet phldrT="[Text]" custT="1"/>
      <dgm:spPr/>
      <dgm:t>
        <a:bodyPr/>
        <a:lstStyle/>
        <a:p>
          <a:endParaRPr lang="en-US" sz="1800" dirty="0"/>
        </a:p>
      </dgm:t>
    </dgm:pt>
    <dgm:pt modelId="{7F2E8A57-BF97-4688-9B01-D2789DD19C85}" type="parTrans" cxnId="{159673C2-30B0-43A0-9290-6893B51B3606}">
      <dgm:prSet/>
      <dgm:spPr/>
      <dgm:t>
        <a:bodyPr/>
        <a:lstStyle/>
        <a:p>
          <a:endParaRPr lang="en-US"/>
        </a:p>
      </dgm:t>
    </dgm:pt>
    <dgm:pt modelId="{C5F99A33-1340-4FF4-BCFE-EEE84EDEB579}" type="sibTrans" cxnId="{159673C2-30B0-43A0-9290-6893B51B3606}">
      <dgm:prSet/>
      <dgm:spPr/>
      <dgm:t>
        <a:bodyPr/>
        <a:lstStyle/>
        <a:p>
          <a:endParaRPr lang="en-US"/>
        </a:p>
      </dgm:t>
    </dgm:pt>
    <dgm:pt modelId="{D12468D8-A766-4BD7-82C6-663EE4858D6F}">
      <dgm:prSet phldrT="[Text]" custT="1"/>
      <dgm:spPr/>
      <dgm:t>
        <a:bodyPr/>
        <a:lstStyle/>
        <a:p>
          <a:r>
            <a:rPr lang="en-US" sz="1800" dirty="0"/>
            <a:t>CDA</a:t>
          </a:r>
        </a:p>
      </dgm:t>
    </dgm:pt>
    <dgm:pt modelId="{B520BC1C-AF64-4C2A-8372-DD46377D5B9A}" type="parTrans" cxnId="{EA6F7F81-D729-49DA-8CD0-634CB11D00AC}">
      <dgm:prSet/>
      <dgm:spPr/>
      <dgm:t>
        <a:bodyPr/>
        <a:lstStyle/>
        <a:p>
          <a:endParaRPr lang="en-US"/>
        </a:p>
      </dgm:t>
    </dgm:pt>
    <dgm:pt modelId="{9773EA87-EC60-4D42-9280-022255111897}" type="sibTrans" cxnId="{EA6F7F81-D729-49DA-8CD0-634CB11D00AC}">
      <dgm:prSet/>
      <dgm:spPr/>
      <dgm:t>
        <a:bodyPr/>
        <a:lstStyle/>
        <a:p>
          <a:endParaRPr lang="en-US"/>
        </a:p>
      </dgm:t>
    </dgm:pt>
    <dgm:pt modelId="{1B4EE73E-05CD-4672-860F-9AD66FE2FC38}">
      <dgm:prSet phldrT="[Text]" custT="1"/>
      <dgm:spPr/>
      <dgm:t>
        <a:bodyPr/>
        <a:lstStyle/>
        <a:p>
          <a:r>
            <a:rPr lang="en-US" sz="1800" dirty="0"/>
            <a:t>Lean Certified</a:t>
          </a:r>
        </a:p>
      </dgm:t>
    </dgm:pt>
    <dgm:pt modelId="{8BB09A3A-8BE5-4FCC-892D-70440650BC11}" type="parTrans" cxnId="{1654AD97-0FC2-4CD8-AFFE-9B8DCAFC8888}">
      <dgm:prSet/>
      <dgm:spPr/>
      <dgm:t>
        <a:bodyPr/>
        <a:lstStyle/>
        <a:p>
          <a:endParaRPr lang="en-US"/>
        </a:p>
      </dgm:t>
    </dgm:pt>
    <dgm:pt modelId="{A6D53470-BA66-42ED-B0BB-B48ACED26937}" type="sibTrans" cxnId="{1654AD97-0FC2-4CD8-AFFE-9B8DCAFC8888}">
      <dgm:prSet/>
      <dgm:spPr/>
      <dgm:t>
        <a:bodyPr/>
        <a:lstStyle/>
        <a:p>
          <a:endParaRPr lang="en-US"/>
        </a:p>
      </dgm:t>
    </dgm:pt>
    <dgm:pt modelId="{D4828A92-FD7A-4005-90BD-920CB6453050}">
      <dgm:prSet phldrT="[Text]" custT="1"/>
      <dgm:spPr/>
      <dgm:t>
        <a:bodyPr/>
        <a:lstStyle/>
        <a:p>
          <a:r>
            <a:rPr lang="en-US" sz="1800" dirty="0"/>
            <a:t>Departmental Exams</a:t>
          </a:r>
        </a:p>
      </dgm:t>
    </dgm:pt>
    <dgm:pt modelId="{FB0BB1E1-9EFC-4477-A3C4-C1FF37C932ED}" type="parTrans" cxnId="{9065BF9F-7792-402E-8A5D-2B5DCB289C6F}">
      <dgm:prSet/>
      <dgm:spPr/>
      <dgm:t>
        <a:bodyPr/>
        <a:lstStyle/>
        <a:p>
          <a:endParaRPr lang="en-US"/>
        </a:p>
      </dgm:t>
    </dgm:pt>
    <dgm:pt modelId="{CC715433-0D5C-48BC-8EC8-3DD07C52D2E1}" type="sibTrans" cxnId="{9065BF9F-7792-402E-8A5D-2B5DCB289C6F}">
      <dgm:prSet/>
      <dgm:spPr/>
      <dgm:t>
        <a:bodyPr/>
        <a:lstStyle/>
        <a:p>
          <a:endParaRPr lang="en-US"/>
        </a:p>
      </dgm:t>
    </dgm:pt>
    <dgm:pt modelId="{5BDF2EF9-48A2-40BA-91D2-370186DB18FC}">
      <dgm:prSet phldrT="[Text]" custT="1"/>
      <dgm:spPr/>
      <dgm:t>
        <a:bodyPr/>
        <a:lstStyle/>
        <a:p>
          <a:r>
            <a:rPr lang="en-US" sz="1800" dirty="0"/>
            <a:t>MOOCs</a:t>
          </a:r>
        </a:p>
      </dgm:t>
    </dgm:pt>
    <dgm:pt modelId="{64C0A39D-DA29-4D34-B168-523D26E39351}" type="parTrans" cxnId="{C17C4014-0149-4D1B-AA7E-43253402D40A}">
      <dgm:prSet/>
      <dgm:spPr/>
      <dgm:t>
        <a:bodyPr/>
        <a:lstStyle/>
        <a:p>
          <a:endParaRPr lang="en-US"/>
        </a:p>
      </dgm:t>
    </dgm:pt>
    <dgm:pt modelId="{D3D08E12-BB32-4B92-AB80-0C0905322A74}" type="sibTrans" cxnId="{C17C4014-0149-4D1B-AA7E-43253402D40A}">
      <dgm:prSet/>
      <dgm:spPr/>
      <dgm:t>
        <a:bodyPr/>
        <a:lstStyle/>
        <a:p>
          <a:endParaRPr lang="en-US"/>
        </a:p>
      </dgm:t>
    </dgm:pt>
    <dgm:pt modelId="{61032B87-79FB-46EA-82B0-41ECF0AA951B}">
      <dgm:prSet phldrT="[Text]" custT="1"/>
      <dgm:spPr/>
      <dgm:t>
        <a:bodyPr/>
        <a:lstStyle/>
        <a:p>
          <a:r>
            <a:rPr lang="en-US" sz="1800" dirty="0"/>
            <a:t>ACE certifications</a:t>
          </a:r>
        </a:p>
      </dgm:t>
    </dgm:pt>
    <dgm:pt modelId="{37E4F518-5988-4073-AA9D-1236DDA6C83F}" type="parTrans" cxnId="{EAAB2368-2D38-4D07-B9E1-8873E371C611}">
      <dgm:prSet/>
      <dgm:spPr/>
      <dgm:t>
        <a:bodyPr/>
        <a:lstStyle/>
        <a:p>
          <a:endParaRPr lang="en-US"/>
        </a:p>
      </dgm:t>
    </dgm:pt>
    <dgm:pt modelId="{ABDCD6F5-531B-498D-8CE9-AFA1F0156D37}" type="sibTrans" cxnId="{EAAB2368-2D38-4D07-B9E1-8873E371C611}">
      <dgm:prSet/>
      <dgm:spPr/>
      <dgm:t>
        <a:bodyPr/>
        <a:lstStyle/>
        <a:p>
          <a:endParaRPr lang="en-US"/>
        </a:p>
      </dgm:t>
    </dgm:pt>
    <dgm:pt modelId="{70245D1D-BD3D-42E2-BA2B-1D7E6B7BADA7}">
      <dgm:prSet phldrT="[Text]" custT="1"/>
      <dgm:spPr/>
      <dgm:t>
        <a:bodyPr/>
        <a:lstStyle/>
        <a:p>
          <a:r>
            <a:rPr lang="en-US" sz="1800" dirty="0"/>
            <a:t>Military training</a:t>
          </a:r>
        </a:p>
      </dgm:t>
    </dgm:pt>
    <dgm:pt modelId="{89A39D5C-618C-426A-A623-B9BF11B644B7}" type="parTrans" cxnId="{41D5C3AE-2BF0-454B-883A-0FC31AC0FF6F}">
      <dgm:prSet/>
      <dgm:spPr/>
      <dgm:t>
        <a:bodyPr/>
        <a:lstStyle/>
        <a:p>
          <a:endParaRPr lang="en-US"/>
        </a:p>
      </dgm:t>
    </dgm:pt>
    <dgm:pt modelId="{7E34F510-98B3-4364-BBDB-59D749DAEE06}" type="sibTrans" cxnId="{41D5C3AE-2BF0-454B-883A-0FC31AC0FF6F}">
      <dgm:prSet/>
      <dgm:spPr/>
      <dgm:t>
        <a:bodyPr/>
        <a:lstStyle/>
        <a:p>
          <a:endParaRPr lang="en-US"/>
        </a:p>
      </dgm:t>
    </dgm:pt>
    <dgm:pt modelId="{7AD52265-F7AA-47DE-B02F-EE5B0F2DD233}">
      <dgm:prSet phldrT="[Text]" custT="1"/>
      <dgm:spPr/>
      <dgm:t>
        <a:bodyPr/>
        <a:lstStyle/>
        <a:p>
          <a:r>
            <a:rPr lang="en-US" sz="1800" dirty="0"/>
            <a:t>Professional Licenses</a:t>
          </a:r>
        </a:p>
      </dgm:t>
    </dgm:pt>
    <dgm:pt modelId="{962117D7-9FBB-4FD0-9B10-D0B5C6A56CFF}" type="parTrans" cxnId="{B224EB61-E8A1-4F08-8799-5918BFA20453}">
      <dgm:prSet/>
      <dgm:spPr/>
      <dgm:t>
        <a:bodyPr/>
        <a:lstStyle/>
        <a:p>
          <a:endParaRPr lang="en-US"/>
        </a:p>
      </dgm:t>
    </dgm:pt>
    <dgm:pt modelId="{F70FD8B9-64AA-4ECA-B277-6A63258AD455}" type="sibTrans" cxnId="{B224EB61-E8A1-4F08-8799-5918BFA20453}">
      <dgm:prSet/>
      <dgm:spPr/>
      <dgm:t>
        <a:bodyPr/>
        <a:lstStyle/>
        <a:p>
          <a:endParaRPr lang="en-US"/>
        </a:p>
      </dgm:t>
    </dgm:pt>
    <dgm:pt modelId="{C37BE885-8060-4773-8AEA-2092F99D5F21}">
      <dgm:prSet phldrT="[Text]" custT="1"/>
      <dgm:spPr/>
      <dgm:t>
        <a:bodyPr/>
        <a:lstStyle/>
        <a:p>
          <a:r>
            <a:rPr lang="en-US" sz="1800" dirty="0"/>
            <a:t>Thomas Edison Exams</a:t>
          </a:r>
        </a:p>
      </dgm:t>
    </dgm:pt>
    <dgm:pt modelId="{86D0EA36-26C1-402A-BA97-853A4B9F35D6}" type="parTrans" cxnId="{1BC8B819-7DFA-465E-8685-FCE38A297211}">
      <dgm:prSet/>
      <dgm:spPr/>
      <dgm:t>
        <a:bodyPr/>
        <a:lstStyle/>
        <a:p>
          <a:endParaRPr lang="en-US"/>
        </a:p>
      </dgm:t>
    </dgm:pt>
    <dgm:pt modelId="{7EF3936A-FC07-4917-8737-94BA970893D0}" type="sibTrans" cxnId="{1BC8B819-7DFA-465E-8685-FCE38A297211}">
      <dgm:prSet/>
      <dgm:spPr/>
      <dgm:t>
        <a:bodyPr/>
        <a:lstStyle/>
        <a:p>
          <a:endParaRPr lang="en-US"/>
        </a:p>
      </dgm:t>
    </dgm:pt>
    <dgm:pt modelId="{B58F1F05-F378-454B-ABE1-496502BD8760}" type="pres">
      <dgm:prSet presAssocID="{3B974034-0F68-4718-BE6E-1C14FFF35B91}" presName="Name0" presStyleCnt="0">
        <dgm:presLayoutVars>
          <dgm:dir/>
          <dgm:animLvl val="lvl"/>
          <dgm:resizeHandles val="exact"/>
        </dgm:presLayoutVars>
      </dgm:prSet>
      <dgm:spPr/>
    </dgm:pt>
    <dgm:pt modelId="{63087632-15F0-4493-BA17-87B05CD79F0B}" type="pres">
      <dgm:prSet presAssocID="{5495DED1-9C1B-4906-A812-DEBAB67AFC99}" presName="composite" presStyleCnt="0"/>
      <dgm:spPr/>
    </dgm:pt>
    <dgm:pt modelId="{2AECB2CB-2226-446C-88CC-29169A74F59A}" type="pres">
      <dgm:prSet presAssocID="{5495DED1-9C1B-4906-A812-DEBAB67AFC99}" presName="parTx" presStyleLbl="alignNode1" presStyleIdx="0" presStyleCnt="3">
        <dgm:presLayoutVars>
          <dgm:chMax val="0"/>
          <dgm:chPref val="0"/>
          <dgm:bulletEnabled val="1"/>
        </dgm:presLayoutVars>
      </dgm:prSet>
      <dgm:spPr/>
    </dgm:pt>
    <dgm:pt modelId="{F516FF3A-1219-43B3-9FAD-871A204EB7FB}" type="pres">
      <dgm:prSet presAssocID="{5495DED1-9C1B-4906-A812-DEBAB67AFC99}" presName="desTx" presStyleLbl="alignAccFollowNode1" presStyleIdx="0" presStyleCnt="3">
        <dgm:presLayoutVars>
          <dgm:bulletEnabled val="1"/>
        </dgm:presLayoutVars>
      </dgm:prSet>
      <dgm:spPr/>
    </dgm:pt>
    <dgm:pt modelId="{F30CB9D1-E75D-40C2-A3B3-37C041106E34}" type="pres">
      <dgm:prSet presAssocID="{A01539D4-5C0A-45B4-A277-38943738C54F}" presName="space" presStyleCnt="0"/>
      <dgm:spPr/>
    </dgm:pt>
    <dgm:pt modelId="{5D3BE87F-077B-43FD-B29D-A2B633410A83}" type="pres">
      <dgm:prSet presAssocID="{1E2472ED-E4A5-4EBF-B7C1-E5C834737A3F}" presName="composite" presStyleCnt="0"/>
      <dgm:spPr/>
    </dgm:pt>
    <dgm:pt modelId="{A4982071-3416-45B1-A52D-1CC96C1D5120}" type="pres">
      <dgm:prSet presAssocID="{1E2472ED-E4A5-4EBF-B7C1-E5C834737A3F}" presName="parTx" presStyleLbl="alignNode1" presStyleIdx="1" presStyleCnt="3">
        <dgm:presLayoutVars>
          <dgm:chMax val="0"/>
          <dgm:chPref val="0"/>
          <dgm:bulletEnabled val="1"/>
        </dgm:presLayoutVars>
      </dgm:prSet>
      <dgm:spPr/>
    </dgm:pt>
    <dgm:pt modelId="{36C8327F-E7D2-4FEA-BF86-ED8E1A6EB969}" type="pres">
      <dgm:prSet presAssocID="{1E2472ED-E4A5-4EBF-B7C1-E5C834737A3F}" presName="desTx" presStyleLbl="alignAccFollowNode1" presStyleIdx="1" presStyleCnt="3">
        <dgm:presLayoutVars>
          <dgm:bulletEnabled val="1"/>
        </dgm:presLayoutVars>
      </dgm:prSet>
      <dgm:spPr/>
    </dgm:pt>
    <dgm:pt modelId="{38ED8C4A-07AF-48EE-8C48-8AF4F37F111E}" type="pres">
      <dgm:prSet presAssocID="{600F0301-85A5-404E-B215-40D5DEF701F6}" presName="space" presStyleCnt="0"/>
      <dgm:spPr/>
    </dgm:pt>
    <dgm:pt modelId="{8A95CE7C-2F8C-43EE-9961-03D6E2CE4741}" type="pres">
      <dgm:prSet presAssocID="{3207C4EE-3280-4F2F-B6AB-4CC92F167F16}" presName="composite" presStyleCnt="0"/>
      <dgm:spPr/>
    </dgm:pt>
    <dgm:pt modelId="{E79B581F-3D2C-4799-A94D-C78CC0FD8AF4}" type="pres">
      <dgm:prSet presAssocID="{3207C4EE-3280-4F2F-B6AB-4CC92F167F16}" presName="parTx" presStyleLbl="alignNode1" presStyleIdx="2" presStyleCnt="3">
        <dgm:presLayoutVars>
          <dgm:chMax val="0"/>
          <dgm:chPref val="0"/>
          <dgm:bulletEnabled val="1"/>
        </dgm:presLayoutVars>
      </dgm:prSet>
      <dgm:spPr/>
    </dgm:pt>
    <dgm:pt modelId="{101CD466-8726-4D7A-B727-67DCEE5EDB1C}" type="pres">
      <dgm:prSet presAssocID="{3207C4EE-3280-4F2F-B6AB-4CC92F167F16}" presName="desTx" presStyleLbl="alignAccFollowNode1" presStyleIdx="2" presStyleCnt="3">
        <dgm:presLayoutVars>
          <dgm:bulletEnabled val="1"/>
        </dgm:presLayoutVars>
      </dgm:prSet>
      <dgm:spPr/>
    </dgm:pt>
  </dgm:ptLst>
  <dgm:cxnLst>
    <dgm:cxn modelId="{E316A608-0491-40EB-ACB9-99F87D46D7C8}" type="presOf" srcId="{C37BE885-8060-4773-8AEA-2092F99D5F21}" destId="{F516FF3A-1219-43B3-9FAD-871A204EB7FB}" srcOrd="0" destOrd="6" presId="urn:microsoft.com/office/officeart/2005/8/layout/hList1"/>
    <dgm:cxn modelId="{C17C4014-0149-4D1B-AA7E-43253402D40A}" srcId="{3207C4EE-3280-4F2F-B6AB-4CC92F167F16}" destId="{5BDF2EF9-48A2-40BA-91D2-370186DB18FC}" srcOrd="2" destOrd="0" parTransId="{64C0A39D-DA29-4D34-B168-523D26E39351}" sibTransId="{D3D08E12-BB32-4B92-AB80-0C0905322A74}"/>
    <dgm:cxn modelId="{D3726319-750D-48F8-BFE2-577380942C4E}" type="presOf" srcId="{5495DED1-9C1B-4906-A812-DEBAB67AFC99}" destId="{2AECB2CB-2226-446C-88CC-29169A74F59A}" srcOrd="0" destOrd="0" presId="urn:microsoft.com/office/officeart/2005/8/layout/hList1"/>
    <dgm:cxn modelId="{1BC8B819-7DFA-465E-8685-FCE38A297211}" srcId="{5495DED1-9C1B-4906-A812-DEBAB67AFC99}" destId="{C37BE885-8060-4773-8AEA-2092F99D5F21}" srcOrd="6" destOrd="0" parTransId="{86D0EA36-26C1-402A-BA97-853A4B9F35D6}" sibTransId="{7EF3936A-FC07-4917-8737-94BA970893D0}"/>
    <dgm:cxn modelId="{42EEC025-8540-48C8-B140-7174CDE7EF3E}" type="presOf" srcId="{D12468D8-A766-4BD7-82C6-663EE4858D6F}" destId="{36C8327F-E7D2-4FEA-BF86-ED8E1A6EB969}" srcOrd="0" destOrd="3" presId="urn:microsoft.com/office/officeart/2005/8/layout/hList1"/>
    <dgm:cxn modelId="{F079115B-C148-42D7-9FDA-460776805C40}" srcId="{3207C4EE-3280-4F2F-B6AB-4CC92F167F16}" destId="{ED6A9574-B518-402C-AFFC-DE2D39CE973A}" srcOrd="0" destOrd="0" parTransId="{558BA770-AC0E-4F0B-93A6-082ABDE0BEA5}" sibTransId="{54880A76-385C-4FBC-9F77-820812F32243}"/>
    <dgm:cxn modelId="{E61E5D41-E6DB-421C-8A28-FD283E2F801B}" type="presOf" srcId="{452714B2-E82E-45DA-81C6-EF61859F0BA5}" destId="{F516FF3A-1219-43B3-9FAD-871A204EB7FB}" srcOrd="0" destOrd="0" presId="urn:microsoft.com/office/officeart/2005/8/layout/hList1"/>
    <dgm:cxn modelId="{B224EB61-E8A1-4F08-8799-5918BFA20453}" srcId="{1E2472ED-E4A5-4EBF-B7C1-E5C834737A3F}" destId="{7AD52265-F7AA-47DE-B02F-EE5B0F2DD233}" srcOrd="5" destOrd="0" parTransId="{962117D7-9FBB-4FD0-9B10-D0B5C6A56CFF}" sibTransId="{F70FD8B9-64AA-4ECA-B277-6A63258AD455}"/>
    <dgm:cxn modelId="{02108B67-DEA7-4370-86D8-D232B481BB86}" type="presOf" srcId="{7FCA4029-E404-4173-A588-493487B94FCA}" destId="{F516FF3A-1219-43B3-9FAD-871A204EB7FB}" srcOrd="0" destOrd="1" presId="urn:microsoft.com/office/officeart/2005/8/layout/hList1"/>
    <dgm:cxn modelId="{EAAB2368-2D38-4D07-B9E1-8873E371C611}" srcId="{3207C4EE-3280-4F2F-B6AB-4CC92F167F16}" destId="{61032B87-79FB-46EA-82B0-41ECF0AA951B}" srcOrd="3" destOrd="0" parTransId="{37E4F518-5988-4073-AA9D-1236DDA6C83F}" sibTransId="{ABDCD6F5-531B-498D-8CE9-AFA1F0156D37}"/>
    <dgm:cxn modelId="{BA96EA4C-111D-40B5-92F6-F00D538751E5}" srcId="{5495DED1-9C1B-4906-A812-DEBAB67AFC99}" destId="{5B76146C-02E0-48F6-9589-1EA59F4EEA75}" srcOrd="2" destOrd="0" parTransId="{6EF31792-56A5-4DED-8F4F-5A3C4815D110}" sibTransId="{D32C2AAA-7F18-4F52-BC23-2040126ADBF4}"/>
    <dgm:cxn modelId="{7DE7AB53-6444-4D77-85B6-7AFAA488E796}" srcId="{5495DED1-9C1B-4906-A812-DEBAB67AFC99}" destId="{452714B2-E82E-45DA-81C6-EF61859F0BA5}" srcOrd="0" destOrd="0" parTransId="{44FFB70D-7D95-4C10-9DC1-DECB792CA3DE}" sibTransId="{EA231890-70F8-4EAA-9A72-AC8EEB043DCF}"/>
    <dgm:cxn modelId="{A055CE54-F245-4009-86E8-8E5F8FA5A00B}" srcId="{5495DED1-9C1B-4906-A812-DEBAB67AFC99}" destId="{D64FC971-3A5C-4414-BA4F-E90AD3FC6C9F}" srcOrd="4" destOrd="0" parTransId="{5D8D8DC7-D2A3-496C-8D3E-A1B5C8A68DA6}" sibTransId="{7341DC82-850A-4CB0-AB9C-0DB04863538E}"/>
    <dgm:cxn modelId="{54526156-7450-46F8-A7CE-13EC1FBB86CA}" srcId="{3B974034-0F68-4718-BE6E-1C14FFF35B91}" destId="{1E2472ED-E4A5-4EBF-B7C1-E5C834737A3F}" srcOrd="1" destOrd="0" parTransId="{8AE7394B-C0AD-4310-885C-05ABE11983DE}" sibTransId="{600F0301-85A5-404E-B215-40D5DEF701F6}"/>
    <dgm:cxn modelId="{C1E20977-D969-4413-ACEE-D8D924AF7C96}" type="presOf" srcId="{CFF08CDF-A086-409F-BDB7-2E0E7E3E880E}" destId="{36C8327F-E7D2-4FEA-BF86-ED8E1A6EB969}" srcOrd="0" destOrd="1" presId="urn:microsoft.com/office/officeart/2005/8/layout/hList1"/>
    <dgm:cxn modelId="{8169505A-CC7F-4F0A-A7AA-E0F804D5D57C}" type="presOf" srcId="{1E2472ED-E4A5-4EBF-B7C1-E5C834737A3F}" destId="{A4982071-3416-45B1-A52D-1CC96C1D5120}" srcOrd="0" destOrd="0" presId="urn:microsoft.com/office/officeart/2005/8/layout/hList1"/>
    <dgm:cxn modelId="{B04B925A-B607-4CCD-A77A-EE5C06D03AE2}" type="presOf" srcId="{61032B87-79FB-46EA-82B0-41ECF0AA951B}" destId="{101CD466-8726-4D7A-B727-67DCEE5EDB1C}" srcOrd="0" destOrd="3" presId="urn:microsoft.com/office/officeart/2005/8/layout/hList1"/>
    <dgm:cxn modelId="{F2392A7F-8BCA-4B10-8AF4-2D8F43EA45C1}" type="presOf" srcId="{1B4EE73E-05CD-4672-860F-9AD66FE2FC38}" destId="{36C8327F-E7D2-4FEA-BF86-ED8E1A6EB969}" srcOrd="0" destOrd="4" presId="urn:microsoft.com/office/officeart/2005/8/layout/hList1"/>
    <dgm:cxn modelId="{EA6F7F81-D729-49DA-8CD0-634CB11D00AC}" srcId="{1E2472ED-E4A5-4EBF-B7C1-E5C834737A3F}" destId="{D12468D8-A766-4BD7-82C6-663EE4858D6F}" srcOrd="3" destOrd="0" parTransId="{B520BC1C-AF64-4C2A-8372-DD46377D5B9A}" sibTransId="{9773EA87-EC60-4D42-9280-022255111897}"/>
    <dgm:cxn modelId="{40D54086-0A4C-4856-B690-3F52438A786B}" srcId="{5495DED1-9C1B-4906-A812-DEBAB67AFC99}" destId="{7FCA4029-E404-4173-A588-493487B94FCA}" srcOrd="1" destOrd="0" parTransId="{E3DF7F03-ACA1-44CD-AE50-644944B4F662}" sibTransId="{8208D94D-F0CC-4783-A9B5-F8FA46F9130C}"/>
    <dgm:cxn modelId="{90E50A90-6605-4B01-B893-7D06D6E37000}" type="presOf" srcId="{AED4EFA1-F7E6-4809-8F14-334A2F5ADB98}" destId="{F516FF3A-1219-43B3-9FAD-871A204EB7FB}" srcOrd="0" destOrd="5" presId="urn:microsoft.com/office/officeart/2005/8/layout/hList1"/>
    <dgm:cxn modelId="{2BAA9792-AE21-407C-9747-3D0575D6837F}" type="presOf" srcId="{ED6A9574-B518-402C-AFFC-DE2D39CE973A}" destId="{101CD466-8726-4D7A-B727-67DCEE5EDB1C}" srcOrd="0" destOrd="0" presId="urn:microsoft.com/office/officeart/2005/8/layout/hList1"/>
    <dgm:cxn modelId="{1654AD97-0FC2-4CD8-AFFE-9B8DCAFC8888}" srcId="{1E2472ED-E4A5-4EBF-B7C1-E5C834737A3F}" destId="{1B4EE73E-05CD-4672-860F-9AD66FE2FC38}" srcOrd="4" destOrd="0" parTransId="{8BB09A3A-8BE5-4FCC-892D-70440650BC11}" sibTransId="{A6D53470-BA66-42ED-B0BB-B48ACED26937}"/>
    <dgm:cxn modelId="{1FDCC798-59C6-4925-9917-FAC46424D22A}" srcId="{5495DED1-9C1B-4906-A812-DEBAB67AFC99}" destId="{81F0FF19-3693-4DEA-94A2-EDCC13841D36}" srcOrd="7" destOrd="0" parTransId="{7B26CAD9-55A2-4183-98FF-4D96F8F43D4B}" sibTransId="{CCF67EE9-2C40-4F16-AB20-4CE9CCF43562}"/>
    <dgm:cxn modelId="{8924669B-5868-4E42-BC97-A1C16BD2189E}" srcId="{3B974034-0F68-4718-BE6E-1C14FFF35B91}" destId="{5495DED1-9C1B-4906-A812-DEBAB67AFC99}" srcOrd="0" destOrd="0" parTransId="{4CFEBF10-5148-410D-8E1C-FE260951A945}" sibTransId="{A01539D4-5C0A-45B4-A277-38943738C54F}"/>
    <dgm:cxn modelId="{9065BF9F-7792-402E-8A5D-2B5DCB289C6F}" srcId="{3207C4EE-3280-4F2F-B6AB-4CC92F167F16}" destId="{D4828A92-FD7A-4005-90BD-920CB6453050}" srcOrd="1" destOrd="0" parTransId="{FB0BB1E1-9EFC-4477-A3C4-C1FF37C932ED}" sibTransId="{CC715433-0D5C-48BC-8EC8-3DD07C52D2E1}"/>
    <dgm:cxn modelId="{793692A8-5917-4C62-96BB-870907550E87}" type="presOf" srcId="{D4828A92-FD7A-4005-90BD-920CB6453050}" destId="{101CD466-8726-4D7A-B727-67DCEE5EDB1C}" srcOrd="0" destOrd="1" presId="urn:microsoft.com/office/officeart/2005/8/layout/hList1"/>
    <dgm:cxn modelId="{9A19C4AD-3C24-4917-AC29-C1EB184BB5DC}" type="presOf" srcId="{5B76146C-02E0-48F6-9589-1EA59F4EEA75}" destId="{F516FF3A-1219-43B3-9FAD-871A204EB7FB}" srcOrd="0" destOrd="2" presId="urn:microsoft.com/office/officeart/2005/8/layout/hList1"/>
    <dgm:cxn modelId="{41D5C3AE-2BF0-454B-883A-0FC31AC0FF6F}" srcId="{3207C4EE-3280-4F2F-B6AB-4CC92F167F16}" destId="{70245D1D-BD3D-42E2-BA2B-1D7E6B7BADA7}" srcOrd="4" destOrd="0" parTransId="{89A39D5C-618C-426A-A623-B9BF11B644B7}" sibTransId="{7E34F510-98B3-4364-BBDB-59D749DAEE06}"/>
    <dgm:cxn modelId="{C82E78B9-52DD-452A-B47C-E38A4DB2C425}" type="presOf" srcId="{58050165-763A-480A-9959-CE6AB3D90475}" destId="{36C8327F-E7D2-4FEA-BF86-ED8E1A6EB969}" srcOrd="0" destOrd="2" presId="urn:microsoft.com/office/officeart/2005/8/layout/hList1"/>
    <dgm:cxn modelId="{15E3E7BF-CC5D-4CF6-9886-8F24FB295EBB}" type="presOf" srcId="{7AD52265-F7AA-47DE-B02F-EE5B0F2DD233}" destId="{36C8327F-E7D2-4FEA-BF86-ED8E1A6EB969}" srcOrd="0" destOrd="5" presId="urn:microsoft.com/office/officeart/2005/8/layout/hList1"/>
    <dgm:cxn modelId="{159673C2-30B0-43A0-9290-6893B51B3606}" srcId="{1E2472ED-E4A5-4EBF-B7C1-E5C834737A3F}" destId="{B53E693F-3962-4D65-AC40-C3D619EE2C61}" srcOrd="6" destOrd="0" parTransId="{7F2E8A57-BF97-4688-9B01-D2789DD19C85}" sibTransId="{C5F99A33-1340-4FF4-BCFE-EEE84EDEB579}"/>
    <dgm:cxn modelId="{AF2C06C4-20EA-4D11-AF7C-4016E7B25F21}" srcId="{1E2472ED-E4A5-4EBF-B7C1-E5C834737A3F}" destId="{58050165-763A-480A-9959-CE6AB3D90475}" srcOrd="2" destOrd="0" parTransId="{5D2266D8-F5F1-4EAE-BC69-402B700E7350}" sibTransId="{EAD125BE-3C88-42F0-8D6A-3D169C13EDE3}"/>
    <dgm:cxn modelId="{292C78C6-97B9-4BA7-A703-3076F9D3625B}" type="presOf" srcId="{70245D1D-BD3D-42E2-BA2B-1D7E6B7BADA7}" destId="{101CD466-8726-4D7A-B727-67DCEE5EDB1C}" srcOrd="0" destOrd="4" presId="urn:microsoft.com/office/officeart/2005/8/layout/hList1"/>
    <dgm:cxn modelId="{96FBA9C6-C2EB-42E1-B032-53556E4C25AA}" srcId="{1E2472ED-E4A5-4EBF-B7C1-E5C834737A3F}" destId="{648015F5-94EE-4940-BC59-A4BF5E7EFD54}" srcOrd="0" destOrd="0" parTransId="{2A6B5F4E-4866-4AD4-BB5F-197BA6AA767C}" sibTransId="{93A4CCF7-D29C-45B5-A303-3E423F4BAA3B}"/>
    <dgm:cxn modelId="{20F2EACD-EF1F-401A-AF28-71C345FE4754}" srcId="{5495DED1-9C1B-4906-A812-DEBAB67AFC99}" destId="{E12EEC5C-4228-4838-AF5B-F843CFC3B02C}" srcOrd="3" destOrd="0" parTransId="{363CCD66-C763-4F0C-86B9-CEC9B476BB55}" sibTransId="{AABD024B-6385-4B77-A626-FAFD4DA7B4FB}"/>
    <dgm:cxn modelId="{045F3CCE-2F5B-4996-87A7-A9FF62CB08EF}" type="presOf" srcId="{3B974034-0F68-4718-BE6E-1C14FFF35B91}" destId="{B58F1F05-F378-454B-ABE1-496502BD8760}" srcOrd="0" destOrd="0" presId="urn:microsoft.com/office/officeart/2005/8/layout/hList1"/>
    <dgm:cxn modelId="{B3F365D0-71FF-4409-B679-E580741D8F82}" type="presOf" srcId="{81F0FF19-3693-4DEA-94A2-EDCC13841D36}" destId="{F516FF3A-1219-43B3-9FAD-871A204EB7FB}" srcOrd="0" destOrd="7" presId="urn:microsoft.com/office/officeart/2005/8/layout/hList1"/>
    <dgm:cxn modelId="{CC3B3FD5-75E7-43F9-BFB4-047BD90C9EAE}" type="presOf" srcId="{D64FC971-3A5C-4414-BA4F-E90AD3FC6C9F}" destId="{F516FF3A-1219-43B3-9FAD-871A204EB7FB}" srcOrd="0" destOrd="4" presId="urn:microsoft.com/office/officeart/2005/8/layout/hList1"/>
    <dgm:cxn modelId="{02E014DC-17E9-441A-B688-E980259F0790}" type="presOf" srcId="{B53E693F-3962-4D65-AC40-C3D619EE2C61}" destId="{36C8327F-E7D2-4FEA-BF86-ED8E1A6EB969}" srcOrd="0" destOrd="6" presId="urn:microsoft.com/office/officeart/2005/8/layout/hList1"/>
    <dgm:cxn modelId="{B858EFDC-8320-4286-8DA8-A7C3023047F5}" srcId="{5495DED1-9C1B-4906-A812-DEBAB67AFC99}" destId="{AED4EFA1-F7E6-4809-8F14-334A2F5ADB98}" srcOrd="5" destOrd="0" parTransId="{DE91F2FD-D1B7-433B-9A1C-830371AF643D}" sibTransId="{839131FC-84CA-47E3-A74D-CB15DCD2616B}"/>
    <dgm:cxn modelId="{34C9B1E6-4050-4B21-BC84-B516A50273CA}" type="presOf" srcId="{648015F5-94EE-4940-BC59-A4BF5E7EFD54}" destId="{36C8327F-E7D2-4FEA-BF86-ED8E1A6EB969}" srcOrd="0" destOrd="0" presId="urn:microsoft.com/office/officeart/2005/8/layout/hList1"/>
    <dgm:cxn modelId="{7929FFEA-2B5E-40B9-AE1B-32D8D30D4B89}" srcId="{1E2472ED-E4A5-4EBF-B7C1-E5C834737A3F}" destId="{CFF08CDF-A086-409F-BDB7-2E0E7E3E880E}" srcOrd="1" destOrd="0" parTransId="{35CFEAE7-26AF-4605-BF9D-9DE0088A3EC6}" sibTransId="{66CDB8B5-2003-4CEF-8CE7-F6FF7E0E0974}"/>
    <dgm:cxn modelId="{AC7202EB-FDB9-4A11-BD8B-600E13B6CF93}" srcId="{3B974034-0F68-4718-BE6E-1C14FFF35B91}" destId="{3207C4EE-3280-4F2F-B6AB-4CC92F167F16}" srcOrd="2" destOrd="0" parTransId="{64D5BBD5-23F1-465F-978A-BBE21D9996F4}" sibTransId="{96C8BD14-F289-4832-9459-9EC13DCBFFDF}"/>
    <dgm:cxn modelId="{CE1AA1F6-88E0-4474-BD52-1B14AD12F992}" type="presOf" srcId="{3207C4EE-3280-4F2F-B6AB-4CC92F167F16}" destId="{E79B581F-3D2C-4799-A94D-C78CC0FD8AF4}" srcOrd="0" destOrd="0" presId="urn:microsoft.com/office/officeart/2005/8/layout/hList1"/>
    <dgm:cxn modelId="{BECB76F9-ECC7-4CAC-8D85-068E262E1804}" type="presOf" srcId="{5BDF2EF9-48A2-40BA-91D2-370186DB18FC}" destId="{101CD466-8726-4D7A-B727-67DCEE5EDB1C}" srcOrd="0" destOrd="2" presId="urn:microsoft.com/office/officeart/2005/8/layout/hList1"/>
    <dgm:cxn modelId="{7ED860FB-D095-4617-97DD-22B2073EF569}" type="presOf" srcId="{E12EEC5C-4228-4838-AF5B-F843CFC3B02C}" destId="{F516FF3A-1219-43B3-9FAD-871A204EB7FB}" srcOrd="0" destOrd="3" presId="urn:microsoft.com/office/officeart/2005/8/layout/hList1"/>
    <dgm:cxn modelId="{FC349124-6869-4709-B868-EC5419BCBD82}" type="presParOf" srcId="{B58F1F05-F378-454B-ABE1-496502BD8760}" destId="{63087632-15F0-4493-BA17-87B05CD79F0B}" srcOrd="0" destOrd="0" presId="urn:microsoft.com/office/officeart/2005/8/layout/hList1"/>
    <dgm:cxn modelId="{7197BB3A-C568-48EF-B4B4-B5AB20CBF428}" type="presParOf" srcId="{63087632-15F0-4493-BA17-87B05CD79F0B}" destId="{2AECB2CB-2226-446C-88CC-29169A74F59A}" srcOrd="0" destOrd="0" presId="urn:microsoft.com/office/officeart/2005/8/layout/hList1"/>
    <dgm:cxn modelId="{09A53927-42D9-44AA-86B2-AC30D664E382}" type="presParOf" srcId="{63087632-15F0-4493-BA17-87B05CD79F0B}" destId="{F516FF3A-1219-43B3-9FAD-871A204EB7FB}" srcOrd="1" destOrd="0" presId="urn:microsoft.com/office/officeart/2005/8/layout/hList1"/>
    <dgm:cxn modelId="{AED04400-1DAD-4656-8390-1B2FCE81063F}" type="presParOf" srcId="{B58F1F05-F378-454B-ABE1-496502BD8760}" destId="{F30CB9D1-E75D-40C2-A3B3-37C041106E34}" srcOrd="1" destOrd="0" presId="urn:microsoft.com/office/officeart/2005/8/layout/hList1"/>
    <dgm:cxn modelId="{4723BBDE-1EE0-4A7B-B096-A74550AA0E11}" type="presParOf" srcId="{B58F1F05-F378-454B-ABE1-496502BD8760}" destId="{5D3BE87F-077B-43FD-B29D-A2B633410A83}" srcOrd="2" destOrd="0" presId="urn:microsoft.com/office/officeart/2005/8/layout/hList1"/>
    <dgm:cxn modelId="{B3E354F2-E46B-4968-8D11-8729626B408C}" type="presParOf" srcId="{5D3BE87F-077B-43FD-B29D-A2B633410A83}" destId="{A4982071-3416-45B1-A52D-1CC96C1D5120}" srcOrd="0" destOrd="0" presId="urn:microsoft.com/office/officeart/2005/8/layout/hList1"/>
    <dgm:cxn modelId="{0B5C4C7E-70A3-4C64-B87E-34EBF2818B9B}" type="presParOf" srcId="{5D3BE87F-077B-43FD-B29D-A2B633410A83}" destId="{36C8327F-E7D2-4FEA-BF86-ED8E1A6EB969}" srcOrd="1" destOrd="0" presId="urn:microsoft.com/office/officeart/2005/8/layout/hList1"/>
    <dgm:cxn modelId="{B065BEBA-05E7-444E-96D3-937C61B9601F}" type="presParOf" srcId="{B58F1F05-F378-454B-ABE1-496502BD8760}" destId="{38ED8C4A-07AF-48EE-8C48-8AF4F37F111E}" srcOrd="3" destOrd="0" presId="urn:microsoft.com/office/officeart/2005/8/layout/hList1"/>
    <dgm:cxn modelId="{E8933662-71AC-4248-802D-6B861111952B}" type="presParOf" srcId="{B58F1F05-F378-454B-ABE1-496502BD8760}" destId="{8A95CE7C-2F8C-43EE-9961-03D6E2CE4741}" srcOrd="4" destOrd="0" presId="urn:microsoft.com/office/officeart/2005/8/layout/hList1"/>
    <dgm:cxn modelId="{C75293C5-3E19-4401-ACF8-EEC26FB36145}" type="presParOf" srcId="{8A95CE7C-2F8C-43EE-9961-03D6E2CE4741}" destId="{E79B581F-3D2C-4799-A94D-C78CC0FD8AF4}" srcOrd="0" destOrd="0" presId="urn:microsoft.com/office/officeart/2005/8/layout/hList1"/>
    <dgm:cxn modelId="{B9CC90FB-D2FF-49CE-899D-229E81B523E8}" type="presParOf" srcId="{8A95CE7C-2F8C-43EE-9961-03D6E2CE4741}" destId="{101CD466-8726-4D7A-B727-67DCEE5EDB1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4A5B73-11C7-4DAD-83EB-618461F66DB5}"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FEFA8C4C-B0EF-47A7-83F1-41DAED8D1D19}">
      <dgm:prSet phldrT="[Text]" custT="1"/>
      <dgm:spPr/>
      <dgm:t>
        <a:bodyPr/>
        <a:lstStyle/>
        <a:p>
          <a:r>
            <a:rPr lang="en-US" sz="1600" dirty="0"/>
            <a:t>2010–2015</a:t>
          </a:r>
        </a:p>
        <a:p>
          <a:r>
            <a:rPr lang="en-US" sz="1200" dirty="0">
              <a:solidFill>
                <a:schemeClr val="tx1"/>
              </a:solidFill>
              <a:sym typeface="Wingdings" panose="05000000000000000000" pitchFamily="2" charset="2"/>
            </a:rPr>
            <a:t> Cross Agency work to Advance certificate and  degree attainment</a:t>
          </a:r>
        </a:p>
        <a:p>
          <a:r>
            <a:rPr lang="en-US" sz="1200" dirty="0">
              <a:solidFill>
                <a:schemeClr val="tx1"/>
              </a:solidFill>
              <a:sym typeface="Wingdings" panose="05000000000000000000" pitchFamily="2" charset="2"/>
            </a:rPr>
            <a:t> </a:t>
          </a:r>
          <a:r>
            <a:rPr lang="en-US" sz="1200" i="0" dirty="0"/>
            <a:t>Report endorsed </a:t>
          </a:r>
          <a:r>
            <a:rPr lang="en-US" sz="1200" dirty="0"/>
            <a:t>by DHE, EEC, ESE Commissioners </a:t>
          </a:r>
          <a:r>
            <a:rPr lang="en-US" sz="1200" dirty="0">
              <a:solidFill>
                <a:schemeClr val="tx1"/>
              </a:solidFill>
            </a:rPr>
            <a:t> </a:t>
          </a:r>
          <a:endParaRPr lang="en-US" sz="1600" dirty="0">
            <a:solidFill>
              <a:schemeClr val="tx1"/>
            </a:solidFill>
          </a:endParaRPr>
        </a:p>
      </dgm:t>
    </dgm:pt>
    <dgm:pt modelId="{F3BC7329-6CA0-4EA4-9FE1-31275BC9D7CA}" type="parTrans" cxnId="{E5B7E417-E713-468B-A40A-1F75743422DA}">
      <dgm:prSet/>
      <dgm:spPr/>
      <dgm:t>
        <a:bodyPr/>
        <a:lstStyle/>
        <a:p>
          <a:endParaRPr lang="en-US"/>
        </a:p>
      </dgm:t>
    </dgm:pt>
    <dgm:pt modelId="{B64B65AA-BC29-4D4B-9372-85D9897B7971}" type="sibTrans" cxnId="{E5B7E417-E713-468B-A40A-1F75743422DA}">
      <dgm:prSet/>
      <dgm:spPr/>
      <dgm:t>
        <a:bodyPr/>
        <a:lstStyle/>
        <a:p>
          <a:endParaRPr lang="en-US"/>
        </a:p>
      </dgm:t>
    </dgm:pt>
    <dgm:pt modelId="{91201A43-5AF2-476E-A36D-A58779008984}">
      <dgm:prSet phldrT="[Text]" custT="1"/>
      <dgm:spPr/>
      <dgm:t>
        <a:bodyPr/>
        <a:lstStyle/>
        <a:p>
          <a:pPr marL="0" indent="0" algn="l"/>
          <a:r>
            <a:rPr lang="en-US" sz="1600" dirty="0"/>
            <a:t>2016–2017</a:t>
          </a:r>
          <a:endParaRPr lang="en-US" sz="1200" dirty="0"/>
        </a:p>
        <a:p>
          <a:pPr marL="0" indent="0" algn="l"/>
          <a:r>
            <a:rPr lang="en-US" sz="1200" dirty="0">
              <a:solidFill>
                <a:schemeClr val="tx1"/>
              </a:solidFill>
              <a:sym typeface="Wingdings" panose="05000000000000000000" pitchFamily="2" charset="2"/>
            </a:rPr>
            <a:t> </a:t>
          </a:r>
          <a:r>
            <a:rPr lang="en-US" sz="1200" dirty="0"/>
            <a:t>Launch of PIF project to develop faculty capacity</a:t>
          </a:r>
          <a:endParaRPr lang="en-US" sz="1200" dirty="0">
            <a:solidFill>
              <a:schemeClr val="tx1"/>
            </a:solidFill>
          </a:endParaRPr>
        </a:p>
        <a:p>
          <a:pPr marL="0" indent="0" algn="l"/>
          <a:r>
            <a:rPr lang="en-US" sz="1200" dirty="0">
              <a:solidFill>
                <a:schemeClr val="tx1"/>
              </a:solidFill>
              <a:sym typeface="Wingdings" panose="05000000000000000000" pitchFamily="2" charset="2"/>
            </a:rPr>
            <a:t> </a:t>
          </a:r>
          <a:r>
            <a:rPr lang="en-US" sz="1200" dirty="0"/>
            <a:t>ECE Mass Transfer Pathways</a:t>
          </a:r>
        </a:p>
        <a:p>
          <a:pPr marL="0" indent="0" algn="l"/>
          <a:r>
            <a:rPr lang="en-US" sz="1200" dirty="0">
              <a:solidFill>
                <a:schemeClr val="tx1"/>
              </a:solidFill>
              <a:sym typeface="Wingdings" panose="05000000000000000000" pitchFamily="2" charset="2"/>
            </a:rPr>
            <a:t> Explore </a:t>
          </a:r>
          <a:r>
            <a:rPr lang="en-US" sz="1200" dirty="0"/>
            <a:t>Early </a:t>
          </a:r>
          <a:r>
            <a:rPr lang="en-US" sz="1200" dirty="0" err="1"/>
            <a:t>EdU</a:t>
          </a:r>
          <a:r>
            <a:rPr lang="en-US" sz="1200" dirty="0"/>
            <a:t> training to credit/ competency bearing</a:t>
          </a:r>
        </a:p>
      </dgm:t>
    </dgm:pt>
    <dgm:pt modelId="{4AF98BD4-CB74-41AB-A0BC-8228D8EF73E2}" type="parTrans" cxnId="{A8D8C7FE-B986-475D-91A4-E761F28F4774}">
      <dgm:prSet/>
      <dgm:spPr/>
      <dgm:t>
        <a:bodyPr/>
        <a:lstStyle/>
        <a:p>
          <a:endParaRPr lang="en-US"/>
        </a:p>
      </dgm:t>
    </dgm:pt>
    <dgm:pt modelId="{600BB079-70E3-46B0-84FA-9B534F1BAA1D}" type="sibTrans" cxnId="{A8D8C7FE-B986-475D-91A4-E761F28F4774}">
      <dgm:prSet/>
      <dgm:spPr/>
      <dgm:t>
        <a:bodyPr/>
        <a:lstStyle/>
        <a:p>
          <a:endParaRPr lang="en-US"/>
        </a:p>
      </dgm:t>
    </dgm:pt>
    <dgm:pt modelId="{AD89EAA1-528C-4984-8A45-3293BFBAC24F}">
      <dgm:prSet custT="1"/>
      <dgm:spPr/>
      <dgm:t>
        <a:bodyPr/>
        <a:lstStyle/>
        <a:p>
          <a:pPr>
            <a:spcAft>
              <a:spcPts val="600"/>
            </a:spcAft>
          </a:pPr>
          <a:r>
            <a:rPr lang="en-US" sz="1600" dirty="0"/>
            <a:t>2018–2019</a:t>
          </a:r>
        </a:p>
        <a:p>
          <a:pPr>
            <a:spcAft>
              <a:spcPts val="600"/>
            </a:spcAft>
          </a:pPr>
          <a:r>
            <a:rPr lang="en-US" sz="1200" dirty="0">
              <a:solidFill>
                <a:schemeClr val="tx1"/>
              </a:solidFill>
              <a:sym typeface="Wingdings" panose="05000000000000000000" pitchFamily="2" charset="2"/>
            </a:rPr>
            <a:t> </a:t>
          </a:r>
          <a:r>
            <a:rPr lang="en-US" sz="1200" dirty="0"/>
            <a:t>Focus on accreditation issues</a:t>
          </a:r>
        </a:p>
        <a:p>
          <a:pPr>
            <a:spcAft>
              <a:spcPts val="600"/>
            </a:spcAft>
          </a:pPr>
          <a:r>
            <a:rPr lang="en-US" sz="1200" dirty="0">
              <a:solidFill>
                <a:schemeClr val="tx1"/>
              </a:solidFill>
              <a:sym typeface="Wingdings" panose="05000000000000000000" pitchFamily="2" charset="2"/>
            </a:rPr>
            <a:t> </a:t>
          </a:r>
          <a:r>
            <a:rPr lang="en-US" sz="1200" dirty="0"/>
            <a:t>Closer collaboration with EEC and employers</a:t>
          </a:r>
        </a:p>
        <a:p>
          <a:pPr>
            <a:spcAft>
              <a:spcPts val="600"/>
            </a:spcAft>
          </a:pPr>
          <a:r>
            <a:rPr lang="en-US" sz="1200" dirty="0">
              <a:solidFill>
                <a:schemeClr val="tx1"/>
              </a:solidFill>
              <a:sym typeface="Wingdings" panose="05000000000000000000" pitchFamily="2" charset="2"/>
            </a:rPr>
            <a:t> </a:t>
          </a:r>
          <a:r>
            <a:rPr lang="en-US" sz="1200" dirty="0"/>
            <a:t>Targeted strategy to address </a:t>
          </a:r>
          <a:br>
            <a:rPr lang="en-US" sz="1200" dirty="0"/>
          </a:br>
          <a:r>
            <a:rPr lang="en-US" sz="1200" dirty="0"/>
            <a:t>wage issue</a:t>
          </a:r>
        </a:p>
      </dgm:t>
    </dgm:pt>
    <dgm:pt modelId="{052845CD-FC1F-4454-8580-AC61D5CB52F1}" type="parTrans" cxnId="{917FC488-627A-49EF-8CEB-DA30AE220CC4}">
      <dgm:prSet/>
      <dgm:spPr/>
      <dgm:t>
        <a:bodyPr/>
        <a:lstStyle/>
        <a:p>
          <a:endParaRPr lang="en-US"/>
        </a:p>
      </dgm:t>
    </dgm:pt>
    <dgm:pt modelId="{02FED0F5-397C-41E4-93FA-821CD33CB82E}" type="sibTrans" cxnId="{917FC488-627A-49EF-8CEB-DA30AE220CC4}">
      <dgm:prSet/>
      <dgm:spPr/>
      <dgm:t>
        <a:bodyPr/>
        <a:lstStyle/>
        <a:p>
          <a:endParaRPr lang="en-US"/>
        </a:p>
      </dgm:t>
    </dgm:pt>
    <dgm:pt modelId="{CA17F32F-40DF-432C-AF0F-C3E39F79B379}">
      <dgm:prSet custT="1"/>
      <dgm:spPr/>
      <dgm:t>
        <a:bodyPr/>
        <a:lstStyle/>
        <a:p>
          <a:r>
            <a:rPr lang="en-US" sz="1600" dirty="0"/>
            <a:t>2017–2018</a:t>
          </a:r>
        </a:p>
        <a:p>
          <a:r>
            <a:rPr lang="en-US" sz="1200" dirty="0">
              <a:solidFill>
                <a:schemeClr val="tx1"/>
              </a:solidFill>
              <a:sym typeface="Wingdings" panose="05000000000000000000" pitchFamily="2" charset="2"/>
            </a:rPr>
            <a:t> Professional development &amp; resources offered to campuses—faculty trainings, accessibility tutorial, accreditation webinar</a:t>
          </a:r>
        </a:p>
        <a:p>
          <a:r>
            <a:rPr lang="en-US" sz="1200" dirty="0">
              <a:solidFill>
                <a:schemeClr val="tx1"/>
              </a:solidFill>
              <a:sym typeface="Wingdings" panose="05000000000000000000" pitchFamily="2" charset="2"/>
            </a:rPr>
            <a:t> Deliverables completed—faculty-</a:t>
          </a:r>
          <a:r>
            <a:rPr lang="en-US" sz="1200" dirty="0"/>
            <a:t>written OER textbook, crosswalk standards and courses, e</a:t>
          </a:r>
          <a:r>
            <a:rPr lang="en-US" sz="1200" dirty="0">
              <a:solidFill>
                <a:schemeClr val="tx1"/>
              </a:solidFill>
            </a:rPr>
            <a:t>mployer needs assessment</a:t>
          </a:r>
        </a:p>
      </dgm:t>
    </dgm:pt>
    <dgm:pt modelId="{468A9057-D198-483B-9C9B-203C33032566}" type="sibTrans" cxnId="{455C424B-EFFC-4895-858E-5406F2CA3D94}">
      <dgm:prSet/>
      <dgm:spPr/>
      <dgm:t>
        <a:bodyPr/>
        <a:lstStyle/>
        <a:p>
          <a:endParaRPr lang="en-US"/>
        </a:p>
      </dgm:t>
    </dgm:pt>
    <dgm:pt modelId="{D4C34994-AF68-4F20-88CB-09F35808EB4C}" type="parTrans" cxnId="{455C424B-EFFC-4895-858E-5406F2CA3D94}">
      <dgm:prSet/>
      <dgm:spPr/>
      <dgm:t>
        <a:bodyPr/>
        <a:lstStyle/>
        <a:p>
          <a:endParaRPr lang="en-US"/>
        </a:p>
      </dgm:t>
    </dgm:pt>
    <dgm:pt modelId="{F2410CCA-7223-4F87-BD20-19729ADDFE5B}" type="pres">
      <dgm:prSet presAssocID="{1C4A5B73-11C7-4DAD-83EB-618461F66DB5}" presName="arrowDiagram" presStyleCnt="0">
        <dgm:presLayoutVars>
          <dgm:chMax val="5"/>
          <dgm:dir/>
          <dgm:resizeHandles val="exact"/>
        </dgm:presLayoutVars>
      </dgm:prSet>
      <dgm:spPr/>
    </dgm:pt>
    <dgm:pt modelId="{FE1CAC69-D684-4241-850A-81C7D1F787A1}" type="pres">
      <dgm:prSet presAssocID="{1C4A5B73-11C7-4DAD-83EB-618461F66DB5}" presName="arrow" presStyleLbl="bgShp" presStyleIdx="0" presStyleCnt="1" custScaleX="105978" custLinFactNeighborX="-7629" custLinFactNeighborY="4083"/>
      <dgm:spPr>
        <a:solidFill>
          <a:schemeClr val="tx2">
            <a:lumMod val="25000"/>
            <a:lumOff val="75000"/>
          </a:schemeClr>
        </a:solidFill>
      </dgm:spPr>
    </dgm:pt>
    <dgm:pt modelId="{F4FFE4D0-C70B-401D-BB49-0D4EBF514A59}" type="pres">
      <dgm:prSet presAssocID="{1C4A5B73-11C7-4DAD-83EB-618461F66DB5}" presName="arrowDiagram4" presStyleCnt="0"/>
      <dgm:spPr/>
    </dgm:pt>
    <dgm:pt modelId="{158BA418-4FDA-4D41-B9A8-32546DEB5913}" type="pres">
      <dgm:prSet presAssocID="{FEFA8C4C-B0EF-47A7-83F1-41DAED8D1D19}" presName="bullet4a" presStyleLbl="node1" presStyleIdx="0" presStyleCnt="4" custLinFactX="-27700" custLinFactNeighborX="-100000" custLinFactNeighborY="-259"/>
      <dgm:spPr>
        <a:solidFill>
          <a:schemeClr val="accent3"/>
        </a:solidFill>
        <a:ln cmpd="sng">
          <a:solidFill>
            <a:schemeClr val="bg1"/>
          </a:solidFill>
        </a:ln>
      </dgm:spPr>
    </dgm:pt>
    <dgm:pt modelId="{C407B27D-A9D8-4AB4-B202-44989D1EBE85}" type="pres">
      <dgm:prSet presAssocID="{FEFA8C4C-B0EF-47A7-83F1-41DAED8D1D19}" presName="textBox4a" presStyleLbl="revTx" presStyleIdx="0" presStyleCnt="4" custLinFactNeighborX="-12826" custLinFactNeighborY="-70068">
        <dgm:presLayoutVars>
          <dgm:bulletEnabled val="1"/>
        </dgm:presLayoutVars>
      </dgm:prSet>
      <dgm:spPr/>
    </dgm:pt>
    <dgm:pt modelId="{E2ADD116-201C-44BB-A281-F132F7034611}" type="pres">
      <dgm:prSet presAssocID="{91201A43-5AF2-476E-A36D-A58779008984}" presName="bullet4b" presStyleLbl="node1" presStyleIdx="1" presStyleCnt="4"/>
      <dgm:spPr>
        <a:solidFill>
          <a:schemeClr val="accent3"/>
        </a:solidFill>
        <a:ln cmpd="sng">
          <a:solidFill>
            <a:schemeClr val="bg1"/>
          </a:solidFill>
        </a:ln>
      </dgm:spPr>
    </dgm:pt>
    <dgm:pt modelId="{47BD1E51-EA7B-44AF-9120-C976E2E1CEAB}" type="pres">
      <dgm:prSet presAssocID="{91201A43-5AF2-476E-A36D-A58779008984}" presName="textBox4b" presStyleLbl="revTx" presStyleIdx="1" presStyleCnt="4" custLinFactNeighborX="2031" custLinFactNeighborY="-12229">
        <dgm:presLayoutVars>
          <dgm:bulletEnabled val="1"/>
        </dgm:presLayoutVars>
      </dgm:prSet>
      <dgm:spPr/>
    </dgm:pt>
    <dgm:pt modelId="{1D759545-62E0-4081-B3C2-60F8BE38C0C3}" type="pres">
      <dgm:prSet presAssocID="{CA17F32F-40DF-432C-AF0F-C3E39F79B379}" presName="bullet4c" presStyleLbl="node1" presStyleIdx="2" presStyleCnt="4"/>
      <dgm:spPr>
        <a:solidFill>
          <a:schemeClr val="accent3"/>
        </a:solidFill>
        <a:ln cmpd="sng">
          <a:solidFill>
            <a:schemeClr val="bg1"/>
          </a:solidFill>
        </a:ln>
      </dgm:spPr>
    </dgm:pt>
    <dgm:pt modelId="{C52BC3A3-7AFF-48DB-9D21-DF327720B2A4}" type="pres">
      <dgm:prSet presAssocID="{CA17F32F-40DF-432C-AF0F-C3E39F79B379}" presName="textBox4c" presStyleLbl="revTx" presStyleIdx="2" presStyleCnt="4" custLinFactNeighborX="4636" custLinFactNeighborY="-3608">
        <dgm:presLayoutVars>
          <dgm:bulletEnabled val="1"/>
        </dgm:presLayoutVars>
      </dgm:prSet>
      <dgm:spPr/>
    </dgm:pt>
    <dgm:pt modelId="{C93AEB66-362A-43B4-8181-5D9DB2FE2129}" type="pres">
      <dgm:prSet presAssocID="{AD89EAA1-528C-4984-8A45-3293BFBAC24F}" presName="bullet4d" presStyleLbl="node1" presStyleIdx="3" presStyleCnt="4"/>
      <dgm:spPr>
        <a:solidFill>
          <a:schemeClr val="accent3"/>
        </a:solidFill>
        <a:ln cmpd="sng">
          <a:solidFill>
            <a:schemeClr val="bg1"/>
          </a:solidFill>
        </a:ln>
      </dgm:spPr>
    </dgm:pt>
    <dgm:pt modelId="{33479483-04B5-4299-BC97-3975A9DC54C2}" type="pres">
      <dgm:prSet presAssocID="{AD89EAA1-528C-4984-8A45-3293BFBAC24F}" presName="textBox4d" presStyleLbl="revTx" presStyleIdx="3" presStyleCnt="4" custLinFactNeighborX="5465" custLinFactNeighborY="-3999">
        <dgm:presLayoutVars>
          <dgm:bulletEnabled val="1"/>
        </dgm:presLayoutVars>
      </dgm:prSet>
      <dgm:spPr/>
    </dgm:pt>
  </dgm:ptLst>
  <dgm:cxnLst>
    <dgm:cxn modelId="{F1D5E303-3FCB-4C9B-B6C3-1F492F77DAEA}" type="presOf" srcId="{FEFA8C4C-B0EF-47A7-83F1-41DAED8D1D19}" destId="{C407B27D-A9D8-4AB4-B202-44989D1EBE85}" srcOrd="0" destOrd="0" presId="urn:microsoft.com/office/officeart/2005/8/layout/arrow2"/>
    <dgm:cxn modelId="{E5B7E417-E713-468B-A40A-1F75743422DA}" srcId="{1C4A5B73-11C7-4DAD-83EB-618461F66DB5}" destId="{FEFA8C4C-B0EF-47A7-83F1-41DAED8D1D19}" srcOrd="0" destOrd="0" parTransId="{F3BC7329-6CA0-4EA4-9FE1-31275BC9D7CA}" sibTransId="{B64B65AA-BC29-4D4B-9372-85D9897B7971}"/>
    <dgm:cxn modelId="{917BC93C-E32A-4C46-B015-85BBE6E5FE24}" type="presOf" srcId="{CA17F32F-40DF-432C-AF0F-C3E39F79B379}" destId="{C52BC3A3-7AFF-48DB-9D21-DF327720B2A4}" srcOrd="0" destOrd="0" presId="urn:microsoft.com/office/officeart/2005/8/layout/arrow2"/>
    <dgm:cxn modelId="{5DF2C664-3CA0-4CC9-BE12-57EBFC575CF4}" type="presOf" srcId="{1C4A5B73-11C7-4DAD-83EB-618461F66DB5}" destId="{F2410CCA-7223-4F87-BD20-19729ADDFE5B}" srcOrd="0" destOrd="0" presId="urn:microsoft.com/office/officeart/2005/8/layout/arrow2"/>
    <dgm:cxn modelId="{455C424B-EFFC-4895-858E-5406F2CA3D94}" srcId="{1C4A5B73-11C7-4DAD-83EB-618461F66DB5}" destId="{CA17F32F-40DF-432C-AF0F-C3E39F79B379}" srcOrd="2" destOrd="0" parTransId="{D4C34994-AF68-4F20-88CB-09F35808EB4C}" sibTransId="{468A9057-D198-483B-9C9B-203C33032566}"/>
    <dgm:cxn modelId="{4D93226F-ADD9-4C9B-AFDD-3ECDFBD306BA}" type="presOf" srcId="{91201A43-5AF2-476E-A36D-A58779008984}" destId="{47BD1E51-EA7B-44AF-9120-C976E2E1CEAB}" srcOrd="0" destOrd="0" presId="urn:microsoft.com/office/officeart/2005/8/layout/arrow2"/>
    <dgm:cxn modelId="{44E81288-CC6B-4A86-867F-41CCF84DB1A3}" type="presOf" srcId="{AD89EAA1-528C-4984-8A45-3293BFBAC24F}" destId="{33479483-04B5-4299-BC97-3975A9DC54C2}" srcOrd="0" destOrd="0" presId="urn:microsoft.com/office/officeart/2005/8/layout/arrow2"/>
    <dgm:cxn modelId="{917FC488-627A-49EF-8CEB-DA30AE220CC4}" srcId="{1C4A5B73-11C7-4DAD-83EB-618461F66DB5}" destId="{AD89EAA1-528C-4984-8A45-3293BFBAC24F}" srcOrd="3" destOrd="0" parTransId="{052845CD-FC1F-4454-8580-AC61D5CB52F1}" sibTransId="{02FED0F5-397C-41E4-93FA-821CD33CB82E}"/>
    <dgm:cxn modelId="{A8D8C7FE-B986-475D-91A4-E761F28F4774}" srcId="{1C4A5B73-11C7-4DAD-83EB-618461F66DB5}" destId="{91201A43-5AF2-476E-A36D-A58779008984}" srcOrd="1" destOrd="0" parTransId="{4AF98BD4-CB74-41AB-A0BC-8228D8EF73E2}" sibTransId="{600BB079-70E3-46B0-84FA-9B534F1BAA1D}"/>
    <dgm:cxn modelId="{EFF946E4-6081-4A19-8596-60E96286F058}" type="presParOf" srcId="{F2410CCA-7223-4F87-BD20-19729ADDFE5B}" destId="{FE1CAC69-D684-4241-850A-81C7D1F787A1}" srcOrd="0" destOrd="0" presId="urn:microsoft.com/office/officeart/2005/8/layout/arrow2"/>
    <dgm:cxn modelId="{EED5C09F-F1B4-4D49-93BA-32AEAAEC93AA}" type="presParOf" srcId="{F2410CCA-7223-4F87-BD20-19729ADDFE5B}" destId="{F4FFE4D0-C70B-401D-BB49-0D4EBF514A59}" srcOrd="1" destOrd="0" presId="urn:microsoft.com/office/officeart/2005/8/layout/arrow2"/>
    <dgm:cxn modelId="{896FC6A9-A55A-4E44-890E-48D844D125DC}" type="presParOf" srcId="{F4FFE4D0-C70B-401D-BB49-0D4EBF514A59}" destId="{158BA418-4FDA-4D41-B9A8-32546DEB5913}" srcOrd="0" destOrd="0" presId="urn:microsoft.com/office/officeart/2005/8/layout/arrow2"/>
    <dgm:cxn modelId="{779F59AC-7636-4297-B5EA-AF0C58A09445}" type="presParOf" srcId="{F4FFE4D0-C70B-401D-BB49-0D4EBF514A59}" destId="{C407B27D-A9D8-4AB4-B202-44989D1EBE85}" srcOrd="1" destOrd="0" presId="urn:microsoft.com/office/officeart/2005/8/layout/arrow2"/>
    <dgm:cxn modelId="{C2D623B3-2DDC-4347-8E2B-1A84ACC55C66}" type="presParOf" srcId="{F4FFE4D0-C70B-401D-BB49-0D4EBF514A59}" destId="{E2ADD116-201C-44BB-A281-F132F7034611}" srcOrd="2" destOrd="0" presId="urn:microsoft.com/office/officeart/2005/8/layout/arrow2"/>
    <dgm:cxn modelId="{6B859EB1-3D78-42FD-A339-D60AA72A17CA}" type="presParOf" srcId="{F4FFE4D0-C70B-401D-BB49-0D4EBF514A59}" destId="{47BD1E51-EA7B-44AF-9120-C976E2E1CEAB}" srcOrd="3" destOrd="0" presId="urn:microsoft.com/office/officeart/2005/8/layout/arrow2"/>
    <dgm:cxn modelId="{FE3FC616-3A4A-4B9D-87C6-6B8F5A4003FD}" type="presParOf" srcId="{F4FFE4D0-C70B-401D-BB49-0D4EBF514A59}" destId="{1D759545-62E0-4081-B3C2-60F8BE38C0C3}" srcOrd="4" destOrd="0" presId="urn:microsoft.com/office/officeart/2005/8/layout/arrow2"/>
    <dgm:cxn modelId="{5A7D036F-1220-41B4-BD27-CB44E117F689}" type="presParOf" srcId="{F4FFE4D0-C70B-401D-BB49-0D4EBF514A59}" destId="{C52BC3A3-7AFF-48DB-9D21-DF327720B2A4}" srcOrd="5" destOrd="0" presId="urn:microsoft.com/office/officeart/2005/8/layout/arrow2"/>
    <dgm:cxn modelId="{0BE0E085-7B88-46D0-AF56-42FFB7F65DE9}" type="presParOf" srcId="{F4FFE4D0-C70B-401D-BB49-0D4EBF514A59}" destId="{C93AEB66-362A-43B4-8181-5D9DB2FE2129}" srcOrd="6" destOrd="0" presId="urn:microsoft.com/office/officeart/2005/8/layout/arrow2"/>
    <dgm:cxn modelId="{52B991D8-2AEA-498B-8675-4E205B3466DA}" type="presParOf" srcId="{F4FFE4D0-C70B-401D-BB49-0D4EBF514A59}" destId="{33479483-04B5-4299-BC97-3975A9DC54C2}"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578F0D-85F2-44A7-8BEE-78A5E47EEFF2}" type="doc">
      <dgm:prSet loTypeId="urn:microsoft.com/office/officeart/2005/8/layout/venn1" loCatId="relationship" qsTypeId="urn:microsoft.com/office/officeart/2005/8/quickstyle/simple1" qsCatId="simple" csTypeId="urn:microsoft.com/office/officeart/2005/8/colors/accent1_2" csCatId="accent1" phldr="1"/>
      <dgm:spPr/>
    </dgm:pt>
    <dgm:pt modelId="{E4F14B14-7469-46CB-9914-9811640E1676}">
      <dgm:prSet phldrT="[Text]" custT="1"/>
      <dgm:spPr>
        <a:solidFill>
          <a:schemeClr val="tx2">
            <a:alpha val="50000"/>
          </a:schemeClr>
        </a:solidFill>
      </dgm:spPr>
      <dgm:t>
        <a:bodyPr/>
        <a:lstStyle/>
        <a:p>
          <a:r>
            <a:rPr lang="en-US" sz="4000" dirty="0"/>
            <a:t>DHE</a:t>
          </a:r>
        </a:p>
      </dgm:t>
    </dgm:pt>
    <dgm:pt modelId="{C164AECE-9D40-4E2C-ABED-FE4DD3598FCA}" type="parTrans" cxnId="{89DCE8B4-C9A4-40E5-8D5A-1226F74AB33E}">
      <dgm:prSet/>
      <dgm:spPr/>
      <dgm:t>
        <a:bodyPr/>
        <a:lstStyle/>
        <a:p>
          <a:endParaRPr lang="en-US"/>
        </a:p>
      </dgm:t>
    </dgm:pt>
    <dgm:pt modelId="{02B69112-8F03-4B3C-BAF4-36D944AFBD9D}" type="sibTrans" cxnId="{89DCE8B4-C9A4-40E5-8D5A-1226F74AB33E}">
      <dgm:prSet/>
      <dgm:spPr/>
      <dgm:t>
        <a:bodyPr/>
        <a:lstStyle/>
        <a:p>
          <a:endParaRPr lang="en-US"/>
        </a:p>
      </dgm:t>
    </dgm:pt>
    <dgm:pt modelId="{627FF2EF-71DA-4339-9A1C-CB0DA18DB93B}">
      <dgm:prSet phldrT="[Text]" custT="1"/>
      <dgm:spPr>
        <a:solidFill>
          <a:schemeClr val="accent4">
            <a:alpha val="50000"/>
          </a:schemeClr>
        </a:solidFill>
      </dgm:spPr>
      <dgm:t>
        <a:bodyPr/>
        <a:lstStyle/>
        <a:p>
          <a:pPr algn="l"/>
          <a:r>
            <a:rPr lang="en-US" sz="3200" dirty="0"/>
            <a:t>Community College Faculty</a:t>
          </a:r>
        </a:p>
      </dgm:t>
    </dgm:pt>
    <dgm:pt modelId="{DE790D7A-0AD8-4A50-A0E9-AAB76AB3FE91}" type="parTrans" cxnId="{836DE4E8-5349-4091-8E44-97ADC23CF2FC}">
      <dgm:prSet/>
      <dgm:spPr/>
      <dgm:t>
        <a:bodyPr/>
        <a:lstStyle/>
        <a:p>
          <a:endParaRPr lang="en-US"/>
        </a:p>
      </dgm:t>
    </dgm:pt>
    <dgm:pt modelId="{DFA8640C-1443-4007-ABF9-F0AF3B1A363C}" type="sibTrans" cxnId="{836DE4E8-5349-4091-8E44-97ADC23CF2FC}">
      <dgm:prSet/>
      <dgm:spPr/>
      <dgm:t>
        <a:bodyPr/>
        <a:lstStyle/>
        <a:p>
          <a:endParaRPr lang="en-US"/>
        </a:p>
      </dgm:t>
    </dgm:pt>
    <dgm:pt modelId="{53990840-13F3-4285-9ACF-3FC967ADDF64}">
      <dgm:prSet phldrT="[Text]" custT="1"/>
      <dgm:spPr>
        <a:solidFill>
          <a:schemeClr val="accent3">
            <a:alpha val="50000"/>
          </a:schemeClr>
        </a:solidFill>
      </dgm:spPr>
      <dgm:t>
        <a:bodyPr/>
        <a:lstStyle/>
        <a:p>
          <a:r>
            <a:rPr lang="en-US" sz="4000" dirty="0"/>
            <a:t>EEC</a:t>
          </a:r>
        </a:p>
      </dgm:t>
    </dgm:pt>
    <dgm:pt modelId="{D51A7E24-BC42-4674-AEE4-526A94D854B2}" type="parTrans" cxnId="{80FCE4F1-5BE0-4F04-962D-FBC2A3E755AA}">
      <dgm:prSet/>
      <dgm:spPr/>
      <dgm:t>
        <a:bodyPr/>
        <a:lstStyle/>
        <a:p>
          <a:endParaRPr lang="en-US"/>
        </a:p>
      </dgm:t>
    </dgm:pt>
    <dgm:pt modelId="{4BEDF38F-266D-4107-92C5-133A7D62326C}" type="sibTrans" cxnId="{80FCE4F1-5BE0-4F04-962D-FBC2A3E755AA}">
      <dgm:prSet/>
      <dgm:spPr/>
      <dgm:t>
        <a:bodyPr/>
        <a:lstStyle/>
        <a:p>
          <a:endParaRPr lang="en-US"/>
        </a:p>
      </dgm:t>
    </dgm:pt>
    <dgm:pt modelId="{D18ABE62-7689-4C52-9EBB-567B4155194F}" type="pres">
      <dgm:prSet presAssocID="{08578F0D-85F2-44A7-8BEE-78A5E47EEFF2}" presName="compositeShape" presStyleCnt="0">
        <dgm:presLayoutVars>
          <dgm:chMax val="7"/>
          <dgm:dir/>
          <dgm:resizeHandles val="exact"/>
        </dgm:presLayoutVars>
      </dgm:prSet>
      <dgm:spPr/>
    </dgm:pt>
    <dgm:pt modelId="{8DC6BB31-C82E-4A42-8017-DB74BEC2571E}" type="pres">
      <dgm:prSet presAssocID="{E4F14B14-7469-46CB-9914-9811640E1676}" presName="circ1" presStyleLbl="vennNode1" presStyleIdx="0" presStyleCnt="3" custScaleX="125921" custScaleY="120963"/>
      <dgm:spPr/>
    </dgm:pt>
    <dgm:pt modelId="{F715E064-4D91-4039-B5A2-DF5C6C0452F6}" type="pres">
      <dgm:prSet presAssocID="{E4F14B14-7469-46CB-9914-9811640E1676}" presName="circ1Tx" presStyleLbl="revTx" presStyleIdx="0" presStyleCnt="0">
        <dgm:presLayoutVars>
          <dgm:chMax val="0"/>
          <dgm:chPref val="0"/>
          <dgm:bulletEnabled val="1"/>
        </dgm:presLayoutVars>
      </dgm:prSet>
      <dgm:spPr/>
    </dgm:pt>
    <dgm:pt modelId="{A1592C3A-5B31-48C1-893B-38037912395C}" type="pres">
      <dgm:prSet presAssocID="{627FF2EF-71DA-4339-9A1C-CB0DA18DB93B}" presName="circ2" presStyleLbl="vennNode1" presStyleIdx="1" presStyleCnt="3" custScaleX="141728" custScaleY="127407" custLinFactNeighborX="18125" custLinFactNeighborY="-1415"/>
      <dgm:spPr/>
    </dgm:pt>
    <dgm:pt modelId="{C2A347F9-2CB4-4529-BDFC-393490212624}" type="pres">
      <dgm:prSet presAssocID="{627FF2EF-71DA-4339-9A1C-CB0DA18DB93B}" presName="circ2Tx" presStyleLbl="revTx" presStyleIdx="0" presStyleCnt="0">
        <dgm:presLayoutVars>
          <dgm:chMax val="0"/>
          <dgm:chPref val="0"/>
          <dgm:bulletEnabled val="1"/>
        </dgm:presLayoutVars>
      </dgm:prSet>
      <dgm:spPr/>
    </dgm:pt>
    <dgm:pt modelId="{44D087BC-C0DF-4DFA-9846-E564B29D717A}" type="pres">
      <dgm:prSet presAssocID="{53990840-13F3-4285-9ACF-3FC967ADDF64}" presName="circ3" presStyleLbl="vennNode1" presStyleIdx="2" presStyleCnt="3" custScaleX="131479" custScaleY="132137" custLinFactNeighborX="-8175" custLinFactNeighborY="-1795"/>
      <dgm:spPr/>
    </dgm:pt>
    <dgm:pt modelId="{E38FD901-FD4A-4E81-9C04-46654D2F0BEE}" type="pres">
      <dgm:prSet presAssocID="{53990840-13F3-4285-9ACF-3FC967ADDF64}" presName="circ3Tx" presStyleLbl="revTx" presStyleIdx="0" presStyleCnt="0">
        <dgm:presLayoutVars>
          <dgm:chMax val="0"/>
          <dgm:chPref val="0"/>
          <dgm:bulletEnabled val="1"/>
        </dgm:presLayoutVars>
      </dgm:prSet>
      <dgm:spPr/>
    </dgm:pt>
  </dgm:ptLst>
  <dgm:cxnLst>
    <dgm:cxn modelId="{7983F821-95EC-4D0D-81E5-57BE1CFB89CF}" type="presOf" srcId="{53990840-13F3-4285-9ACF-3FC967ADDF64}" destId="{44D087BC-C0DF-4DFA-9846-E564B29D717A}" srcOrd="0" destOrd="0" presId="urn:microsoft.com/office/officeart/2005/8/layout/venn1"/>
    <dgm:cxn modelId="{172C6674-F8A2-4675-9D67-3A8DAD974266}" type="presOf" srcId="{08578F0D-85F2-44A7-8BEE-78A5E47EEFF2}" destId="{D18ABE62-7689-4C52-9EBB-567B4155194F}" srcOrd="0" destOrd="0" presId="urn:microsoft.com/office/officeart/2005/8/layout/venn1"/>
    <dgm:cxn modelId="{9AE8DD79-3442-4FDD-832F-AC058666B2CF}" type="presOf" srcId="{E4F14B14-7469-46CB-9914-9811640E1676}" destId="{F715E064-4D91-4039-B5A2-DF5C6C0452F6}" srcOrd="1" destOrd="0" presId="urn:microsoft.com/office/officeart/2005/8/layout/venn1"/>
    <dgm:cxn modelId="{90973EAB-B6A4-47DD-97D0-6CE1D2C65B23}" type="presOf" srcId="{53990840-13F3-4285-9ACF-3FC967ADDF64}" destId="{E38FD901-FD4A-4E81-9C04-46654D2F0BEE}" srcOrd="1" destOrd="0" presId="urn:microsoft.com/office/officeart/2005/8/layout/venn1"/>
    <dgm:cxn modelId="{89DCE8B4-C9A4-40E5-8D5A-1226F74AB33E}" srcId="{08578F0D-85F2-44A7-8BEE-78A5E47EEFF2}" destId="{E4F14B14-7469-46CB-9914-9811640E1676}" srcOrd="0" destOrd="0" parTransId="{C164AECE-9D40-4E2C-ABED-FE4DD3598FCA}" sibTransId="{02B69112-8F03-4B3C-BAF4-36D944AFBD9D}"/>
    <dgm:cxn modelId="{DF17BCC2-EAAC-42DC-A93E-52FFEE926791}" type="presOf" srcId="{627FF2EF-71DA-4339-9A1C-CB0DA18DB93B}" destId="{A1592C3A-5B31-48C1-893B-38037912395C}" srcOrd="0" destOrd="0" presId="urn:microsoft.com/office/officeart/2005/8/layout/venn1"/>
    <dgm:cxn modelId="{A56306D6-DB3A-4640-BA85-A7FF045AD7C9}" type="presOf" srcId="{627FF2EF-71DA-4339-9A1C-CB0DA18DB93B}" destId="{C2A347F9-2CB4-4529-BDFC-393490212624}" srcOrd="1" destOrd="0" presId="urn:microsoft.com/office/officeart/2005/8/layout/venn1"/>
    <dgm:cxn modelId="{1065E7D7-0B45-48C9-BB83-FB8C69BAD78C}" type="presOf" srcId="{E4F14B14-7469-46CB-9914-9811640E1676}" destId="{8DC6BB31-C82E-4A42-8017-DB74BEC2571E}" srcOrd="0" destOrd="0" presId="urn:microsoft.com/office/officeart/2005/8/layout/venn1"/>
    <dgm:cxn modelId="{836DE4E8-5349-4091-8E44-97ADC23CF2FC}" srcId="{08578F0D-85F2-44A7-8BEE-78A5E47EEFF2}" destId="{627FF2EF-71DA-4339-9A1C-CB0DA18DB93B}" srcOrd="1" destOrd="0" parTransId="{DE790D7A-0AD8-4A50-A0E9-AAB76AB3FE91}" sibTransId="{DFA8640C-1443-4007-ABF9-F0AF3B1A363C}"/>
    <dgm:cxn modelId="{80FCE4F1-5BE0-4F04-962D-FBC2A3E755AA}" srcId="{08578F0D-85F2-44A7-8BEE-78A5E47EEFF2}" destId="{53990840-13F3-4285-9ACF-3FC967ADDF64}" srcOrd="2" destOrd="0" parTransId="{D51A7E24-BC42-4674-AEE4-526A94D854B2}" sibTransId="{4BEDF38F-266D-4107-92C5-133A7D62326C}"/>
    <dgm:cxn modelId="{A41F3239-8B7C-4E1F-9FBA-59768CD0F4EC}" type="presParOf" srcId="{D18ABE62-7689-4C52-9EBB-567B4155194F}" destId="{8DC6BB31-C82E-4A42-8017-DB74BEC2571E}" srcOrd="0" destOrd="0" presId="urn:microsoft.com/office/officeart/2005/8/layout/venn1"/>
    <dgm:cxn modelId="{A104D131-00DA-4E44-8648-CE72434388DA}" type="presParOf" srcId="{D18ABE62-7689-4C52-9EBB-567B4155194F}" destId="{F715E064-4D91-4039-B5A2-DF5C6C0452F6}" srcOrd="1" destOrd="0" presId="urn:microsoft.com/office/officeart/2005/8/layout/venn1"/>
    <dgm:cxn modelId="{0FC8178D-30A8-418F-8F5A-2D1457FFDD4F}" type="presParOf" srcId="{D18ABE62-7689-4C52-9EBB-567B4155194F}" destId="{A1592C3A-5B31-48C1-893B-38037912395C}" srcOrd="2" destOrd="0" presId="urn:microsoft.com/office/officeart/2005/8/layout/venn1"/>
    <dgm:cxn modelId="{DB08406A-6AF1-4CAA-A1E4-AF076D345722}" type="presParOf" srcId="{D18ABE62-7689-4C52-9EBB-567B4155194F}" destId="{C2A347F9-2CB4-4529-BDFC-393490212624}" srcOrd="3" destOrd="0" presId="urn:microsoft.com/office/officeart/2005/8/layout/venn1"/>
    <dgm:cxn modelId="{8D5C2091-8E49-49BA-A448-AC8FC9588BD6}" type="presParOf" srcId="{D18ABE62-7689-4C52-9EBB-567B4155194F}" destId="{44D087BC-C0DF-4DFA-9846-E564B29D717A}" srcOrd="4" destOrd="0" presId="urn:microsoft.com/office/officeart/2005/8/layout/venn1"/>
    <dgm:cxn modelId="{ABB38F67-A153-4B5C-A459-77E5FFCD7A92}" type="presParOf" srcId="{D18ABE62-7689-4C52-9EBB-567B4155194F}" destId="{E38FD901-FD4A-4E81-9C04-46654D2F0BEE}"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31D51-B9E0-4530-A4D8-38B48B5E0E15}">
      <dsp:nvSpPr>
        <dsp:cNvPr id="0" name=""/>
        <dsp:cNvSpPr/>
      </dsp:nvSpPr>
      <dsp:spPr>
        <a:xfrm>
          <a:off x="940087" y="0"/>
          <a:ext cx="7191868" cy="5029199"/>
        </a:xfrm>
        <a:prstGeom prst="rightArrow">
          <a:avLst/>
        </a:prstGeom>
        <a:solidFill>
          <a:schemeClr val="tx2">
            <a:lumMod val="25000"/>
            <a:lumOff val="75000"/>
          </a:schemeClr>
        </a:solidFill>
        <a:ln>
          <a:noFill/>
        </a:ln>
        <a:effectLst/>
      </dsp:spPr>
      <dsp:style>
        <a:lnRef idx="0">
          <a:scrgbClr r="0" g="0" b="0"/>
        </a:lnRef>
        <a:fillRef idx="1">
          <a:scrgbClr r="0" g="0" b="0"/>
        </a:fillRef>
        <a:effectRef idx="0">
          <a:scrgbClr r="0" g="0" b="0"/>
        </a:effectRef>
        <a:fontRef idx="minor"/>
      </dsp:style>
    </dsp:sp>
    <dsp:sp modelId="{A788E8E2-DC09-4EC8-94E9-B46FB0294C82}">
      <dsp:nvSpPr>
        <dsp:cNvPr id="0" name=""/>
        <dsp:cNvSpPr/>
      </dsp:nvSpPr>
      <dsp:spPr>
        <a:xfrm>
          <a:off x="746" y="1508759"/>
          <a:ext cx="1781906" cy="2011680"/>
        </a:xfrm>
        <a:prstGeom prst="roundRect">
          <a:avLst/>
        </a:prstGeom>
        <a:solidFill>
          <a:schemeClr val="accent3"/>
        </a:solidFill>
        <a:ln w="285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FY 2012</a:t>
          </a:r>
        </a:p>
        <a:p>
          <a:pPr marL="0" lvl="0" indent="0" algn="ctr" defTabSz="711200">
            <a:lnSpc>
              <a:spcPct val="90000"/>
            </a:lnSpc>
            <a:spcBef>
              <a:spcPct val="0"/>
            </a:spcBef>
            <a:spcAft>
              <a:spcPct val="35000"/>
            </a:spcAft>
            <a:buNone/>
          </a:pPr>
          <a:r>
            <a:rPr lang="en-US" sz="1400" kern="1200" dirty="0">
              <a:solidFill>
                <a:schemeClr val="tx1"/>
              </a:solidFill>
            </a:rPr>
            <a:t>PIF created by MA Legislature to provide competitive grants to campuses to make progress on BHE goals </a:t>
          </a:r>
        </a:p>
      </dsp:txBody>
      <dsp:txXfrm>
        <a:off x="87731" y="1595744"/>
        <a:ext cx="1607936" cy="1837710"/>
      </dsp:txXfrm>
    </dsp:sp>
    <dsp:sp modelId="{021BDCBA-85F0-43EB-AFD1-BBEB78DE4405}">
      <dsp:nvSpPr>
        <dsp:cNvPr id="0" name=""/>
        <dsp:cNvSpPr/>
      </dsp:nvSpPr>
      <dsp:spPr>
        <a:xfrm>
          <a:off x="2059454" y="1142996"/>
          <a:ext cx="1959152" cy="2743207"/>
        </a:xfrm>
        <a:prstGeom prst="roundRect">
          <a:avLst/>
        </a:prstGeom>
        <a:solidFill>
          <a:schemeClr val="accent3"/>
        </a:solidFill>
        <a:ln w="285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FY 2012–2016</a:t>
          </a:r>
        </a:p>
        <a:p>
          <a:pPr marL="0" lvl="0" indent="0" algn="ctr" defTabSz="711200">
            <a:lnSpc>
              <a:spcPct val="90000"/>
            </a:lnSpc>
            <a:spcBef>
              <a:spcPct val="0"/>
            </a:spcBef>
            <a:spcAft>
              <a:spcPct val="35000"/>
            </a:spcAft>
            <a:buNone/>
          </a:pPr>
          <a:r>
            <a:rPr lang="en-US" sz="1400" kern="1200" dirty="0">
              <a:solidFill>
                <a:schemeClr val="tx1"/>
              </a:solidFill>
            </a:rPr>
            <a:t>$22.5M in </a:t>
          </a:r>
          <a:br>
            <a:rPr lang="en-US" sz="1400" kern="1200" dirty="0">
              <a:solidFill>
                <a:schemeClr val="tx1"/>
              </a:solidFill>
            </a:rPr>
          </a:br>
          <a:r>
            <a:rPr lang="en-US" sz="1400" kern="1200" dirty="0">
              <a:solidFill>
                <a:schemeClr val="tx1"/>
              </a:solidFill>
            </a:rPr>
            <a:t>funding available </a:t>
          </a:r>
          <a:br>
            <a:rPr lang="en-US" sz="1400" kern="1200" dirty="0">
              <a:solidFill>
                <a:schemeClr val="tx1"/>
              </a:solidFill>
            </a:rPr>
          </a:br>
          <a:r>
            <a:rPr lang="en-US" sz="1400" kern="1200" dirty="0">
              <a:solidFill>
                <a:schemeClr val="tx1"/>
              </a:solidFill>
            </a:rPr>
            <a:t>through PIF </a:t>
          </a:r>
        </a:p>
      </dsp:txBody>
      <dsp:txXfrm>
        <a:off x="2155092" y="1238634"/>
        <a:ext cx="1767876" cy="2551931"/>
      </dsp:txXfrm>
    </dsp:sp>
    <dsp:sp modelId="{6E3EDF82-F493-4667-819C-D2AE7BAE1C25}">
      <dsp:nvSpPr>
        <dsp:cNvPr id="0" name=""/>
        <dsp:cNvSpPr/>
      </dsp:nvSpPr>
      <dsp:spPr>
        <a:xfrm>
          <a:off x="4295407" y="1508759"/>
          <a:ext cx="1781906" cy="2011680"/>
        </a:xfrm>
        <a:prstGeom prst="roundRect">
          <a:avLst/>
        </a:prstGeom>
        <a:solidFill>
          <a:schemeClr val="accent3"/>
        </a:solidFill>
        <a:ln w="285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FY 2016</a:t>
          </a:r>
        </a:p>
        <a:p>
          <a:pPr marL="0" lvl="0" indent="0" algn="ctr" defTabSz="711200">
            <a:lnSpc>
              <a:spcPct val="90000"/>
            </a:lnSpc>
            <a:spcBef>
              <a:spcPct val="0"/>
            </a:spcBef>
            <a:spcAft>
              <a:spcPct val="35000"/>
            </a:spcAft>
            <a:buNone/>
          </a:pPr>
          <a:r>
            <a:rPr lang="en-US" sz="1400" kern="1200" dirty="0">
              <a:solidFill>
                <a:schemeClr val="tx1"/>
              </a:solidFill>
            </a:rPr>
            <a:t>UMDI PIF Evaluation </a:t>
          </a:r>
        </a:p>
      </dsp:txBody>
      <dsp:txXfrm>
        <a:off x="4382392" y="1595744"/>
        <a:ext cx="1607936" cy="1837710"/>
      </dsp:txXfrm>
    </dsp:sp>
    <dsp:sp modelId="{5E84397E-A4E8-414C-AE90-8AD031774991}">
      <dsp:nvSpPr>
        <dsp:cNvPr id="0" name=""/>
        <dsp:cNvSpPr/>
      </dsp:nvSpPr>
      <dsp:spPr>
        <a:xfrm>
          <a:off x="6354861" y="1094645"/>
          <a:ext cx="2106160" cy="2943952"/>
        </a:xfrm>
        <a:prstGeom prst="roundRect">
          <a:avLst/>
        </a:prstGeom>
        <a:solidFill>
          <a:schemeClr val="accent3"/>
        </a:solidFill>
        <a:ln w="285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FY 2017–2019</a:t>
          </a:r>
        </a:p>
        <a:p>
          <a:pPr marL="0" lvl="0" indent="0" algn="ctr" defTabSz="711200">
            <a:lnSpc>
              <a:spcPct val="90000"/>
            </a:lnSpc>
            <a:spcBef>
              <a:spcPct val="0"/>
            </a:spcBef>
            <a:spcAft>
              <a:spcPct val="35000"/>
            </a:spcAft>
            <a:buNone/>
          </a:pPr>
          <a:r>
            <a:rPr lang="en-US" sz="1400" kern="1200" dirty="0">
              <a:solidFill>
                <a:schemeClr val="tx1"/>
              </a:solidFill>
            </a:rPr>
            <a:t> $7.85M in </a:t>
          </a:r>
          <a:br>
            <a:rPr lang="en-US" sz="1400" kern="1200" dirty="0">
              <a:solidFill>
                <a:schemeClr val="tx1"/>
              </a:solidFill>
            </a:rPr>
          </a:br>
          <a:r>
            <a:rPr lang="en-US" sz="1400" kern="1200" dirty="0">
              <a:solidFill>
                <a:schemeClr val="tx1"/>
              </a:solidFill>
            </a:rPr>
            <a:t>funding available through PIF</a:t>
          </a:r>
        </a:p>
        <a:p>
          <a:pPr marL="0" lvl="0" indent="0" algn="ctr" defTabSz="711200">
            <a:lnSpc>
              <a:spcPct val="90000"/>
            </a:lnSpc>
            <a:spcBef>
              <a:spcPct val="0"/>
            </a:spcBef>
            <a:spcAft>
              <a:spcPct val="35000"/>
            </a:spcAft>
            <a:buNone/>
          </a:pPr>
          <a:r>
            <a:rPr lang="en-US" sz="1400" kern="1200" dirty="0">
              <a:solidFill>
                <a:schemeClr val="tx1"/>
              </a:solidFill>
            </a:rPr>
            <a:t>Redesign focused on:</a:t>
          </a:r>
        </a:p>
        <a:p>
          <a:pPr marL="0" lvl="0" indent="0" algn="ctr" defTabSz="711200">
            <a:lnSpc>
              <a:spcPct val="90000"/>
            </a:lnSpc>
            <a:spcBef>
              <a:spcPct val="0"/>
            </a:spcBef>
            <a:spcAft>
              <a:spcPct val="35000"/>
            </a:spcAft>
            <a:buNone/>
          </a:pPr>
          <a:r>
            <a:rPr lang="en-US" sz="1400" kern="1200" dirty="0">
              <a:solidFill>
                <a:schemeClr val="tx1"/>
              </a:solidFill>
            </a:rPr>
            <a:t>1. bringing best practices to scale </a:t>
          </a:r>
        </a:p>
        <a:p>
          <a:pPr marL="0" lvl="0" indent="0" algn="ctr" defTabSz="711200">
            <a:lnSpc>
              <a:spcPct val="90000"/>
            </a:lnSpc>
            <a:spcBef>
              <a:spcPct val="0"/>
            </a:spcBef>
            <a:spcAft>
              <a:spcPct val="35000"/>
            </a:spcAft>
            <a:buNone/>
          </a:pPr>
          <a:r>
            <a:rPr lang="en-US" sz="1400" kern="1200" dirty="0">
              <a:solidFill>
                <a:schemeClr val="tx1"/>
              </a:solidFill>
            </a:rPr>
            <a:t>2. rigorous evaluation</a:t>
          </a:r>
        </a:p>
      </dsp:txBody>
      <dsp:txXfrm>
        <a:off x="6457675" y="1197459"/>
        <a:ext cx="1900532" cy="2738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CAC69-D684-4241-850A-81C7D1F787A1}">
      <dsp:nvSpPr>
        <dsp:cNvPr id="0" name=""/>
        <dsp:cNvSpPr/>
      </dsp:nvSpPr>
      <dsp:spPr>
        <a:xfrm>
          <a:off x="-33365" y="0"/>
          <a:ext cx="8527752" cy="5029199"/>
        </a:xfrm>
        <a:prstGeom prst="swooshArrow">
          <a:avLst>
            <a:gd name="adj1" fmla="val 25000"/>
            <a:gd name="adj2" fmla="val 25000"/>
          </a:avLst>
        </a:prstGeom>
        <a:solidFill>
          <a:schemeClr val="tx2">
            <a:lumMod val="25000"/>
            <a:lumOff val="75000"/>
          </a:schemeClr>
        </a:solidFill>
        <a:ln>
          <a:noFill/>
        </a:ln>
        <a:effectLst/>
      </dsp:spPr>
      <dsp:style>
        <a:lnRef idx="0">
          <a:scrgbClr r="0" g="0" b="0"/>
        </a:lnRef>
        <a:fillRef idx="1">
          <a:scrgbClr r="0" g="0" b="0"/>
        </a:fillRef>
        <a:effectRef idx="0">
          <a:scrgbClr r="0" g="0" b="0"/>
        </a:effectRef>
        <a:fontRef idx="minor"/>
      </dsp:style>
    </dsp:sp>
    <dsp:sp modelId="{7A2EB70D-BD4F-4A09-901E-11B39D15FF21}">
      <dsp:nvSpPr>
        <dsp:cNvPr id="0" name=""/>
        <dsp:cNvSpPr/>
      </dsp:nvSpPr>
      <dsp:spPr>
        <a:xfrm>
          <a:off x="999752" y="3739713"/>
          <a:ext cx="185074" cy="185074"/>
        </a:xfrm>
        <a:prstGeom prst="ellipse">
          <a:avLst/>
        </a:prstGeom>
        <a:solidFill>
          <a:schemeClr val="accent3"/>
        </a:solidFill>
        <a:ln w="480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3E2D8C65-330B-42DA-AFD3-EB9AE3C8C967}">
      <dsp:nvSpPr>
        <dsp:cNvPr id="0" name=""/>
        <dsp:cNvSpPr/>
      </dsp:nvSpPr>
      <dsp:spPr>
        <a:xfrm>
          <a:off x="1092290" y="3832250"/>
          <a:ext cx="1375989" cy="1196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67" tIns="0" rIns="0" bIns="0" numCol="1" spcCol="1270" anchor="t" anchorCtr="0">
          <a:noAutofit/>
        </a:bodyPr>
        <a:lstStyle/>
        <a:p>
          <a:pPr marL="0" lvl="0" indent="0" algn="l" defTabSz="711200">
            <a:lnSpc>
              <a:spcPct val="90000"/>
            </a:lnSpc>
            <a:spcBef>
              <a:spcPct val="0"/>
            </a:spcBef>
            <a:spcAft>
              <a:spcPct val="35000"/>
            </a:spcAft>
            <a:buNone/>
          </a:pPr>
          <a:r>
            <a:rPr lang="en-US" sz="1600" b="1" i="0" kern="1200" dirty="0">
              <a:solidFill>
                <a:schemeClr val="tx1"/>
              </a:solidFill>
            </a:rPr>
            <a:t>2011</a:t>
          </a:r>
        </a:p>
        <a:p>
          <a:pPr marL="0" lvl="0" indent="0" algn="l" defTabSz="711200">
            <a:lnSpc>
              <a:spcPct val="90000"/>
            </a:lnSpc>
            <a:spcBef>
              <a:spcPct val="0"/>
            </a:spcBef>
            <a:spcAft>
              <a:spcPct val="35000"/>
            </a:spcAft>
            <a:buNone/>
          </a:pPr>
          <a:r>
            <a:rPr lang="en-US" sz="1400" i="0" kern="1200" dirty="0">
              <a:solidFill>
                <a:schemeClr val="tx1"/>
              </a:solidFill>
            </a:rPr>
            <a:t>Open Education Initiative at UMass Amherst </a:t>
          </a:r>
        </a:p>
      </dsp:txBody>
      <dsp:txXfrm>
        <a:off x="1092290" y="3832250"/>
        <a:ext cx="1375989" cy="1196949"/>
      </dsp:txXfrm>
    </dsp:sp>
    <dsp:sp modelId="{690A6952-2A55-4A43-9ECE-4E62C691D890}">
      <dsp:nvSpPr>
        <dsp:cNvPr id="0" name=""/>
        <dsp:cNvSpPr/>
      </dsp:nvSpPr>
      <dsp:spPr>
        <a:xfrm>
          <a:off x="2307344" y="2569921"/>
          <a:ext cx="321868" cy="321868"/>
        </a:xfrm>
        <a:prstGeom prst="ellipse">
          <a:avLst/>
        </a:prstGeom>
        <a:solidFill>
          <a:schemeClr val="accent3"/>
        </a:solidFill>
        <a:ln w="480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5C5B9876-09F3-44F8-BC9B-FE4BBB63EC99}">
      <dsp:nvSpPr>
        <dsp:cNvPr id="0" name=""/>
        <dsp:cNvSpPr/>
      </dsp:nvSpPr>
      <dsp:spPr>
        <a:xfrm>
          <a:off x="2468279" y="2730855"/>
          <a:ext cx="1689811" cy="2298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552" tIns="0" rIns="0" bIns="0" numCol="1" spcCol="1270" anchor="t" anchorCtr="0">
          <a:noAutofit/>
        </a:bodyPr>
        <a:lstStyle/>
        <a:p>
          <a:pPr marL="0" lvl="0" indent="0" algn="l" defTabSz="711200">
            <a:lnSpc>
              <a:spcPct val="90000"/>
            </a:lnSpc>
            <a:spcBef>
              <a:spcPct val="0"/>
            </a:spcBef>
            <a:spcAft>
              <a:spcPct val="35000"/>
            </a:spcAft>
            <a:buNone/>
          </a:pPr>
          <a:r>
            <a:rPr lang="en-US" sz="1600" b="1" i="0" kern="1200" dirty="0">
              <a:solidFill>
                <a:schemeClr val="tx1"/>
              </a:solidFill>
            </a:rPr>
            <a:t>2016</a:t>
          </a:r>
        </a:p>
        <a:p>
          <a:pPr marL="0" lvl="0" indent="0" algn="l" defTabSz="711200">
            <a:lnSpc>
              <a:spcPct val="90000"/>
            </a:lnSpc>
            <a:spcBef>
              <a:spcPct val="0"/>
            </a:spcBef>
            <a:spcAft>
              <a:spcPct val="35000"/>
            </a:spcAft>
            <a:buNone/>
          </a:pPr>
          <a:r>
            <a:rPr lang="en-US" sz="1400" i="0" kern="1200" dirty="0">
              <a:solidFill>
                <a:schemeClr val="tx1"/>
              </a:solidFill>
            </a:rPr>
            <a:t>MA Go Open Project </a:t>
          </a:r>
        </a:p>
      </dsp:txBody>
      <dsp:txXfrm>
        <a:off x="2468279" y="2730855"/>
        <a:ext cx="1689811" cy="2298344"/>
      </dsp:txXfrm>
    </dsp:sp>
    <dsp:sp modelId="{3DFBE649-75C6-4130-A7B2-6850EFB7E9E0}">
      <dsp:nvSpPr>
        <dsp:cNvPr id="0" name=""/>
        <dsp:cNvSpPr/>
      </dsp:nvSpPr>
      <dsp:spPr>
        <a:xfrm>
          <a:off x="3977039" y="1707916"/>
          <a:ext cx="426476" cy="426476"/>
        </a:xfrm>
        <a:prstGeom prst="ellipse">
          <a:avLst/>
        </a:prstGeom>
        <a:solidFill>
          <a:schemeClr val="accent3"/>
        </a:solidFill>
        <a:ln w="480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5AD67F84-379F-4252-B592-6AC6A9E3A7CF}">
      <dsp:nvSpPr>
        <dsp:cNvPr id="0" name=""/>
        <dsp:cNvSpPr/>
      </dsp:nvSpPr>
      <dsp:spPr>
        <a:xfrm>
          <a:off x="4190277" y="1921154"/>
          <a:ext cx="1689811" cy="3108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981" tIns="0" rIns="0" bIns="0" numCol="1" spcCol="1270" anchor="t" anchorCtr="0">
          <a:noAutofit/>
        </a:bodyPr>
        <a:lstStyle/>
        <a:p>
          <a:pPr marL="0" lvl="0" indent="0" algn="l" defTabSz="711200">
            <a:lnSpc>
              <a:spcPct val="90000"/>
            </a:lnSpc>
            <a:spcBef>
              <a:spcPct val="0"/>
            </a:spcBef>
            <a:spcAft>
              <a:spcPct val="35000"/>
            </a:spcAft>
            <a:buNone/>
          </a:pPr>
          <a:r>
            <a:rPr lang="en-US" sz="1600" b="1" i="0" kern="1200" dirty="0"/>
            <a:t>Spring 2018</a:t>
          </a:r>
          <a:endParaRPr lang="en-US" sz="1600" i="0" kern="1200" dirty="0"/>
        </a:p>
        <a:p>
          <a:pPr marL="0" lvl="0" indent="0" algn="l" defTabSz="711200">
            <a:lnSpc>
              <a:spcPct val="90000"/>
            </a:lnSpc>
            <a:spcBef>
              <a:spcPct val="0"/>
            </a:spcBef>
            <a:spcAft>
              <a:spcPct val="35000"/>
            </a:spcAft>
            <a:buNone/>
          </a:pPr>
          <a:r>
            <a:rPr lang="en-US" sz="1400" i="0" kern="1200" dirty="0"/>
            <a:t>SAC Resolution in Support of OER</a:t>
          </a:r>
        </a:p>
        <a:p>
          <a:pPr marL="0" lvl="0" indent="0" algn="l" defTabSz="711200">
            <a:lnSpc>
              <a:spcPct val="90000"/>
            </a:lnSpc>
            <a:spcBef>
              <a:spcPct val="0"/>
            </a:spcBef>
            <a:spcAft>
              <a:spcPct val="35000"/>
            </a:spcAft>
            <a:buNone/>
          </a:pPr>
          <a:r>
            <a:rPr lang="en-US" sz="1400" i="0" kern="1200" dirty="0"/>
            <a:t>Creation of MA CC OER Hub: </a:t>
          </a:r>
          <a:r>
            <a:rPr lang="en-US" sz="1400" i="0" kern="1200" dirty="0">
              <a:hlinkClick xmlns:r="http://schemas.openxmlformats.org/officeDocument/2006/relationships" r:id="rId1"/>
            </a:rPr>
            <a:t>https://www.oercommons.org/hubs/masscc</a:t>
          </a:r>
          <a:r>
            <a:rPr lang="en-US" sz="1400" i="0" kern="1200" dirty="0"/>
            <a:t> </a:t>
          </a:r>
        </a:p>
      </dsp:txBody>
      <dsp:txXfrm>
        <a:off x="4190277" y="1921154"/>
        <a:ext cx="1689811" cy="3108045"/>
      </dsp:txXfrm>
    </dsp:sp>
    <dsp:sp modelId="{94F515C5-A684-4A6F-8178-45632DFF53FD}">
      <dsp:nvSpPr>
        <dsp:cNvPr id="0" name=""/>
        <dsp:cNvSpPr/>
      </dsp:nvSpPr>
      <dsp:spPr>
        <a:xfrm>
          <a:off x="5795598" y="1137605"/>
          <a:ext cx="571317" cy="571317"/>
        </a:xfrm>
        <a:prstGeom prst="ellipse">
          <a:avLst/>
        </a:prstGeom>
        <a:solidFill>
          <a:schemeClr val="accent3"/>
        </a:solidFill>
        <a:ln w="480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475B8C81-6324-43F7-8E7F-A984A931E555}">
      <dsp:nvSpPr>
        <dsp:cNvPr id="0" name=""/>
        <dsp:cNvSpPr/>
      </dsp:nvSpPr>
      <dsp:spPr>
        <a:xfrm>
          <a:off x="6081256" y="1423263"/>
          <a:ext cx="1689811" cy="3605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2729" tIns="0" rIns="0" bIns="0" numCol="1" spcCol="1270" anchor="t" anchorCtr="0">
          <a:noAutofit/>
        </a:bodyPr>
        <a:lstStyle/>
        <a:p>
          <a:pPr marL="0" lvl="0" indent="0" algn="l" defTabSz="711200">
            <a:lnSpc>
              <a:spcPct val="90000"/>
            </a:lnSpc>
            <a:spcBef>
              <a:spcPct val="0"/>
            </a:spcBef>
            <a:spcAft>
              <a:spcPts val="500"/>
            </a:spcAft>
            <a:buNone/>
          </a:pPr>
          <a:r>
            <a:rPr lang="en-US" sz="1600" b="1" i="0" kern="1200" dirty="0"/>
            <a:t>Fall 2018 </a:t>
          </a:r>
        </a:p>
        <a:p>
          <a:pPr marL="0" lvl="0" indent="0" algn="l" defTabSz="711200">
            <a:lnSpc>
              <a:spcPct val="90000"/>
            </a:lnSpc>
            <a:spcBef>
              <a:spcPct val="0"/>
            </a:spcBef>
            <a:spcAft>
              <a:spcPts val="500"/>
            </a:spcAft>
            <a:buNone/>
          </a:pPr>
          <a:r>
            <a:rPr lang="en-US" sz="1400" i="0" kern="1200" dirty="0"/>
            <a:t>Statewide OER Consortium Project funded by PIF</a:t>
          </a:r>
        </a:p>
        <a:p>
          <a:pPr marL="0" lvl="0" indent="0" algn="l" defTabSz="711200">
            <a:lnSpc>
              <a:spcPct val="90000"/>
            </a:lnSpc>
            <a:spcBef>
              <a:spcPct val="0"/>
            </a:spcBef>
            <a:spcAft>
              <a:spcPts val="500"/>
            </a:spcAft>
            <a:buNone/>
          </a:pPr>
          <a:r>
            <a:rPr lang="en-US" sz="1400" i="0" kern="1200" dirty="0"/>
            <a:t>Established OER Working Group </a:t>
          </a:r>
          <a:br>
            <a:rPr lang="en-US" sz="1400" i="0" kern="1200" dirty="0"/>
          </a:br>
          <a:endParaRPr lang="en-US" sz="1400" i="0" kern="1200" dirty="0">
            <a:solidFill>
              <a:schemeClr val="tx1"/>
            </a:solidFill>
          </a:endParaRPr>
        </a:p>
      </dsp:txBody>
      <dsp:txXfrm>
        <a:off x="6081256" y="1423263"/>
        <a:ext cx="1689811" cy="36059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CAC69-D684-4241-850A-81C7D1F787A1}">
      <dsp:nvSpPr>
        <dsp:cNvPr id="0" name=""/>
        <dsp:cNvSpPr/>
      </dsp:nvSpPr>
      <dsp:spPr>
        <a:xfrm>
          <a:off x="0" y="0"/>
          <a:ext cx="9067800" cy="5334000"/>
        </a:xfrm>
        <a:prstGeom prst="swooshArrow">
          <a:avLst>
            <a:gd name="adj1" fmla="val 25000"/>
            <a:gd name="adj2" fmla="val 25000"/>
          </a:avLst>
        </a:prstGeom>
        <a:solidFill>
          <a:schemeClr val="tx2">
            <a:lumMod val="25000"/>
            <a:lumOff val="75000"/>
          </a:schemeClr>
        </a:solidFill>
        <a:ln>
          <a:noFill/>
        </a:ln>
        <a:effectLst/>
      </dsp:spPr>
      <dsp:style>
        <a:lnRef idx="0">
          <a:scrgbClr r="0" g="0" b="0"/>
        </a:lnRef>
        <a:fillRef idx="1">
          <a:scrgbClr r="0" g="0" b="0"/>
        </a:fillRef>
        <a:effectRef idx="0">
          <a:scrgbClr r="0" g="0" b="0"/>
        </a:effectRef>
        <a:fontRef idx="minor"/>
      </dsp:style>
    </dsp:sp>
    <dsp:sp modelId="{AC1EF96C-5229-40D2-8960-54ACDDCFCD8B}">
      <dsp:nvSpPr>
        <dsp:cNvPr id="0" name=""/>
        <dsp:cNvSpPr/>
      </dsp:nvSpPr>
      <dsp:spPr>
        <a:xfrm>
          <a:off x="1295401" y="3657599"/>
          <a:ext cx="221894" cy="221894"/>
        </a:xfrm>
        <a:prstGeom prst="ellipse">
          <a:avLst/>
        </a:prstGeom>
        <a:solidFill>
          <a:schemeClr val="accent3"/>
        </a:solidFill>
        <a:ln w="480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2FE2F02A-CB5D-4A1D-943C-3362245CC7F2}">
      <dsp:nvSpPr>
        <dsp:cNvPr id="0" name=""/>
        <dsp:cNvSpPr/>
      </dsp:nvSpPr>
      <dsp:spPr>
        <a:xfrm>
          <a:off x="1461516" y="3792474"/>
          <a:ext cx="1988515" cy="1541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577"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t>2016</a:t>
          </a:r>
        </a:p>
        <a:p>
          <a:pPr marL="0" lvl="0" indent="0" algn="l" defTabSz="711200">
            <a:lnSpc>
              <a:spcPct val="90000"/>
            </a:lnSpc>
            <a:spcBef>
              <a:spcPct val="0"/>
            </a:spcBef>
            <a:spcAft>
              <a:spcPct val="35000"/>
            </a:spcAft>
            <a:buNone/>
          </a:pPr>
          <a:r>
            <a:rPr lang="en-US" sz="1400" kern="1200" dirty="0"/>
            <a:t>Prior Learning Initiative: PLA policies inventory,  professional development, and best practices </a:t>
          </a:r>
          <a:endParaRPr lang="en-US" sz="1400" kern="1200" dirty="0">
            <a:solidFill>
              <a:schemeClr val="tx1"/>
            </a:solidFill>
          </a:endParaRPr>
        </a:p>
      </dsp:txBody>
      <dsp:txXfrm>
        <a:off x="1461516" y="3792474"/>
        <a:ext cx="1988515" cy="1541526"/>
      </dsp:txXfrm>
    </dsp:sp>
    <dsp:sp modelId="{39816D35-37E7-4BCB-9484-F20F5252B569}">
      <dsp:nvSpPr>
        <dsp:cNvPr id="0" name=""/>
        <dsp:cNvSpPr/>
      </dsp:nvSpPr>
      <dsp:spPr>
        <a:xfrm>
          <a:off x="3309213" y="2231745"/>
          <a:ext cx="401116" cy="401116"/>
        </a:xfrm>
        <a:prstGeom prst="ellipse">
          <a:avLst/>
        </a:prstGeom>
        <a:solidFill>
          <a:schemeClr val="accent3"/>
        </a:solidFill>
        <a:ln w="480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2B079D1E-187F-40F9-8A34-3F27DCE44DFE}">
      <dsp:nvSpPr>
        <dsp:cNvPr id="0" name=""/>
        <dsp:cNvSpPr/>
      </dsp:nvSpPr>
      <dsp:spPr>
        <a:xfrm>
          <a:off x="3509772" y="2432303"/>
          <a:ext cx="2048256" cy="2901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43"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t>2017</a:t>
          </a:r>
        </a:p>
        <a:p>
          <a:pPr marL="0" lvl="0" indent="0" algn="l" defTabSz="711200">
            <a:lnSpc>
              <a:spcPct val="90000"/>
            </a:lnSpc>
            <a:spcBef>
              <a:spcPct val="0"/>
            </a:spcBef>
            <a:spcAft>
              <a:spcPct val="35000"/>
            </a:spcAft>
            <a:buNone/>
          </a:pPr>
          <a:r>
            <a:rPr lang="en-US" sz="1400" kern="1200" dirty="0"/>
            <a:t>Maguire Associates: Massachusetts DHE: Adult Learner Quantitative Research </a:t>
          </a:r>
        </a:p>
        <a:p>
          <a:pPr marL="0" lvl="0" indent="0" algn="l" defTabSz="711200">
            <a:lnSpc>
              <a:spcPct val="90000"/>
            </a:lnSpc>
            <a:spcBef>
              <a:spcPct val="0"/>
            </a:spcBef>
            <a:spcAft>
              <a:spcPct val="35000"/>
            </a:spcAft>
            <a:buNone/>
          </a:pPr>
          <a:r>
            <a:rPr lang="en-US" sz="1400" kern="1200" dirty="0"/>
            <a:t>Launch of “My Experience Counts” website</a:t>
          </a:r>
        </a:p>
      </dsp:txBody>
      <dsp:txXfrm>
        <a:off x="3509772" y="2432303"/>
        <a:ext cx="2048256" cy="2901696"/>
      </dsp:txXfrm>
    </dsp:sp>
    <dsp:sp modelId="{19DDF9BF-6893-4CDC-B0BE-AFB9B4C80698}">
      <dsp:nvSpPr>
        <dsp:cNvPr id="0" name=""/>
        <dsp:cNvSpPr/>
      </dsp:nvSpPr>
      <dsp:spPr>
        <a:xfrm>
          <a:off x="5664708" y="1349501"/>
          <a:ext cx="554736" cy="554736"/>
        </a:xfrm>
        <a:prstGeom prst="ellipse">
          <a:avLst/>
        </a:prstGeom>
        <a:solidFill>
          <a:schemeClr val="accent3"/>
        </a:solidFill>
        <a:ln w="480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F70177CB-A16F-4952-A8F1-278FAC2F1AD0}">
      <dsp:nvSpPr>
        <dsp:cNvPr id="0" name=""/>
        <dsp:cNvSpPr/>
      </dsp:nvSpPr>
      <dsp:spPr>
        <a:xfrm>
          <a:off x="5942076" y="1626869"/>
          <a:ext cx="2048256" cy="370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3943" tIns="0" rIns="0" bIns="0" numCol="1" spcCol="1270" anchor="t" anchorCtr="0">
          <a:noAutofit/>
        </a:bodyPr>
        <a:lstStyle/>
        <a:p>
          <a:pPr marL="0" lvl="0" indent="0" algn="l" defTabSz="711200">
            <a:lnSpc>
              <a:spcPct val="90000"/>
            </a:lnSpc>
            <a:spcBef>
              <a:spcPct val="0"/>
            </a:spcBef>
            <a:spcAft>
              <a:spcPts val="600"/>
            </a:spcAft>
            <a:buNone/>
          </a:pPr>
          <a:r>
            <a:rPr lang="en-US" sz="1600" b="1" kern="1200" dirty="0"/>
            <a:t>2018</a:t>
          </a:r>
        </a:p>
        <a:p>
          <a:pPr marL="0" lvl="0" indent="0" algn="l" defTabSz="711200">
            <a:lnSpc>
              <a:spcPct val="90000"/>
            </a:lnSpc>
            <a:spcBef>
              <a:spcPct val="0"/>
            </a:spcBef>
            <a:spcAft>
              <a:spcPts val="600"/>
            </a:spcAft>
            <a:buNone/>
          </a:pPr>
          <a:r>
            <a:rPr lang="en-US" sz="1400" kern="1200" dirty="0"/>
            <a:t>PIF Funded MACC PLA Consortium: </a:t>
          </a:r>
          <a:br>
            <a:rPr lang="en-US" sz="1400" kern="1200" dirty="0"/>
          </a:br>
          <a:r>
            <a:rPr lang="en-US" sz="1400" kern="1200" dirty="0"/>
            <a:t>All 15 CC’s </a:t>
          </a:r>
          <a:br>
            <a:rPr lang="en-US" sz="1400" kern="1200" dirty="0"/>
          </a:br>
          <a:endParaRPr lang="en-US" sz="1400" i="1" kern="1200" dirty="0">
            <a:solidFill>
              <a:schemeClr val="accent2"/>
            </a:solidFill>
          </a:endParaRPr>
        </a:p>
      </dsp:txBody>
      <dsp:txXfrm>
        <a:off x="5942076" y="1626869"/>
        <a:ext cx="2048256" cy="37071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CB2CB-2226-446C-88CC-29169A74F59A}">
      <dsp:nvSpPr>
        <dsp:cNvPr id="0" name=""/>
        <dsp:cNvSpPr/>
      </dsp:nvSpPr>
      <dsp:spPr>
        <a:xfrm>
          <a:off x="2619" y="9564"/>
          <a:ext cx="2553890" cy="950400"/>
        </a:xfrm>
        <a:prstGeom prst="rect">
          <a:avLst/>
        </a:prstGeom>
        <a:solidFill>
          <a:schemeClr val="accent2">
            <a:hueOff val="0"/>
            <a:satOff val="0"/>
            <a:lumOff val="0"/>
            <a:alphaOff val="0"/>
          </a:schemeClr>
        </a:solidFill>
        <a:ln w="48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Challenge Exams</a:t>
          </a:r>
        </a:p>
      </dsp:txBody>
      <dsp:txXfrm>
        <a:off x="2619" y="9564"/>
        <a:ext cx="2553890" cy="950400"/>
      </dsp:txXfrm>
    </dsp:sp>
    <dsp:sp modelId="{F516FF3A-1219-43B3-9FAD-871A204EB7FB}">
      <dsp:nvSpPr>
        <dsp:cNvPr id="0" name=""/>
        <dsp:cNvSpPr/>
      </dsp:nvSpPr>
      <dsp:spPr>
        <a:xfrm>
          <a:off x="2619" y="959964"/>
          <a:ext cx="2553890" cy="3351645"/>
        </a:xfrm>
        <a:prstGeom prst="rect">
          <a:avLst/>
        </a:prstGeom>
        <a:solidFill>
          <a:schemeClr val="accent2">
            <a:tint val="40000"/>
            <a:alpha val="90000"/>
            <a:hueOff val="0"/>
            <a:satOff val="0"/>
            <a:lumOff val="0"/>
            <a:alphaOff val="0"/>
          </a:schemeClr>
        </a:solidFill>
        <a:ln w="48000" cap="flat" cmpd="thickThin"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Advanced Placement</a:t>
          </a:r>
        </a:p>
        <a:p>
          <a:pPr marL="171450" lvl="1" indent="-171450" algn="l" defTabSz="800100">
            <a:lnSpc>
              <a:spcPct val="90000"/>
            </a:lnSpc>
            <a:spcBef>
              <a:spcPct val="0"/>
            </a:spcBef>
            <a:spcAft>
              <a:spcPct val="15000"/>
            </a:spcAft>
            <a:buChar char="•"/>
          </a:pPr>
          <a:r>
            <a:rPr lang="en-US" sz="1800" kern="1200" dirty="0"/>
            <a:t>CLEP</a:t>
          </a:r>
        </a:p>
        <a:p>
          <a:pPr marL="171450" lvl="1" indent="-171450" algn="l" defTabSz="800100">
            <a:lnSpc>
              <a:spcPct val="90000"/>
            </a:lnSpc>
            <a:spcBef>
              <a:spcPct val="0"/>
            </a:spcBef>
            <a:spcAft>
              <a:spcPct val="15000"/>
            </a:spcAft>
            <a:buChar char="•"/>
          </a:pPr>
          <a:r>
            <a:rPr lang="en-US" sz="1800" kern="1200" dirty="0"/>
            <a:t>DSST/</a:t>
          </a:r>
          <a:r>
            <a:rPr lang="en-US" sz="1800" kern="1200" dirty="0" err="1"/>
            <a:t>Dantes</a:t>
          </a:r>
          <a:endParaRPr lang="en-US" sz="1800" kern="1200" dirty="0"/>
        </a:p>
        <a:p>
          <a:pPr marL="171450" lvl="1" indent="-171450" algn="l" defTabSz="800100">
            <a:lnSpc>
              <a:spcPct val="90000"/>
            </a:lnSpc>
            <a:spcBef>
              <a:spcPct val="0"/>
            </a:spcBef>
            <a:spcAft>
              <a:spcPct val="15000"/>
            </a:spcAft>
            <a:buChar char="•"/>
          </a:pPr>
          <a:r>
            <a:rPr lang="en-US" sz="1800" kern="1200" dirty="0"/>
            <a:t>BYU</a:t>
          </a:r>
        </a:p>
        <a:p>
          <a:pPr marL="171450" lvl="1" indent="-171450" algn="l" defTabSz="800100">
            <a:lnSpc>
              <a:spcPct val="90000"/>
            </a:lnSpc>
            <a:spcBef>
              <a:spcPct val="0"/>
            </a:spcBef>
            <a:spcAft>
              <a:spcPct val="15000"/>
            </a:spcAft>
            <a:buChar char="•"/>
          </a:pPr>
          <a:r>
            <a:rPr lang="en-US" sz="1800" kern="1200" dirty="0"/>
            <a:t>International Baccalaureate</a:t>
          </a:r>
        </a:p>
        <a:p>
          <a:pPr marL="171450" lvl="1" indent="-171450" algn="l" defTabSz="800100">
            <a:lnSpc>
              <a:spcPct val="90000"/>
            </a:lnSpc>
            <a:spcBef>
              <a:spcPct val="0"/>
            </a:spcBef>
            <a:spcAft>
              <a:spcPct val="15000"/>
            </a:spcAft>
            <a:buChar char="•"/>
          </a:pPr>
          <a:r>
            <a:rPr lang="en-US" sz="1800" kern="1200" dirty="0" err="1"/>
            <a:t>Excelisor</a:t>
          </a:r>
          <a:r>
            <a:rPr lang="en-US" sz="1800" kern="1200" dirty="0"/>
            <a:t> Exams</a:t>
          </a:r>
        </a:p>
        <a:p>
          <a:pPr marL="171450" lvl="1" indent="-171450" algn="l" defTabSz="800100">
            <a:lnSpc>
              <a:spcPct val="90000"/>
            </a:lnSpc>
            <a:spcBef>
              <a:spcPct val="0"/>
            </a:spcBef>
            <a:spcAft>
              <a:spcPct val="15000"/>
            </a:spcAft>
            <a:buChar char="•"/>
          </a:pPr>
          <a:r>
            <a:rPr lang="en-US" sz="1800" kern="1200" dirty="0"/>
            <a:t>Thomas Edison Exams</a:t>
          </a:r>
        </a:p>
        <a:p>
          <a:pPr marL="171450" lvl="1" indent="-171450" algn="l" defTabSz="800100">
            <a:lnSpc>
              <a:spcPct val="90000"/>
            </a:lnSpc>
            <a:spcBef>
              <a:spcPct val="0"/>
            </a:spcBef>
            <a:spcAft>
              <a:spcPct val="15000"/>
            </a:spcAft>
            <a:buChar char="•"/>
          </a:pPr>
          <a:endParaRPr lang="en-US" sz="1800" kern="1200" dirty="0"/>
        </a:p>
      </dsp:txBody>
      <dsp:txXfrm>
        <a:off x="2619" y="959964"/>
        <a:ext cx="2553890" cy="3351645"/>
      </dsp:txXfrm>
    </dsp:sp>
    <dsp:sp modelId="{A4982071-3416-45B1-A52D-1CC96C1D5120}">
      <dsp:nvSpPr>
        <dsp:cNvPr id="0" name=""/>
        <dsp:cNvSpPr/>
      </dsp:nvSpPr>
      <dsp:spPr>
        <a:xfrm>
          <a:off x="2914054" y="9564"/>
          <a:ext cx="2553890" cy="950400"/>
        </a:xfrm>
        <a:prstGeom prst="rect">
          <a:avLst/>
        </a:prstGeom>
        <a:solidFill>
          <a:schemeClr val="accent3">
            <a:hueOff val="0"/>
            <a:satOff val="0"/>
            <a:lumOff val="0"/>
            <a:alphaOff val="0"/>
          </a:schemeClr>
        </a:solidFill>
        <a:ln w="48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Industry Recognized Credentials</a:t>
          </a:r>
        </a:p>
      </dsp:txBody>
      <dsp:txXfrm>
        <a:off x="2914054" y="9564"/>
        <a:ext cx="2553890" cy="950400"/>
      </dsp:txXfrm>
    </dsp:sp>
    <dsp:sp modelId="{36C8327F-E7D2-4FEA-BF86-ED8E1A6EB969}">
      <dsp:nvSpPr>
        <dsp:cNvPr id="0" name=""/>
        <dsp:cNvSpPr/>
      </dsp:nvSpPr>
      <dsp:spPr>
        <a:xfrm>
          <a:off x="2914054" y="959964"/>
          <a:ext cx="2553890" cy="3351645"/>
        </a:xfrm>
        <a:prstGeom prst="rect">
          <a:avLst/>
        </a:prstGeom>
        <a:solidFill>
          <a:schemeClr val="accent3">
            <a:tint val="40000"/>
            <a:alpha val="90000"/>
            <a:hueOff val="0"/>
            <a:satOff val="0"/>
            <a:lumOff val="0"/>
            <a:alphaOff val="0"/>
          </a:schemeClr>
        </a:solidFill>
        <a:ln w="48000" cap="flat" cmpd="thickThin"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Microsoft Office Suite</a:t>
          </a:r>
        </a:p>
        <a:p>
          <a:pPr marL="171450" lvl="1" indent="-171450" algn="l" defTabSz="800100">
            <a:lnSpc>
              <a:spcPct val="90000"/>
            </a:lnSpc>
            <a:spcBef>
              <a:spcPct val="0"/>
            </a:spcBef>
            <a:spcAft>
              <a:spcPct val="15000"/>
            </a:spcAft>
            <a:buChar char="•"/>
          </a:pPr>
          <a:r>
            <a:rPr lang="en-US" sz="1800" kern="1200" dirty="0"/>
            <a:t>NIMS Certification</a:t>
          </a:r>
        </a:p>
        <a:p>
          <a:pPr marL="171450" lvl="1" indent="-171450" algn="l" defTabSz="800100">
            <a:lnSpc>
              <a:spcPct val="90000"/>
            </a:lnSpc>
            <a:spcBef>
              <a:spcPct val="0"/>
            </a:spcBef>
            <a:spcAft>
              <a:spcPct val="15000"/>
            </a:spcAft>
            <a:buChar char="•"/>
          </a:pPr>
          <a:r>
            <a:rPr lang="en-US" sz="1800" kern="1200" dirty="0" err="1"/>
            <a:t>Serv</a:t>
          </a:r>
          <a:r>
            <a:rPr lang="en-US" sz="1800" kern="1200" dirty="0"/>
            <a:t> Safe Sanitation</a:t>
          </a:r>
        </a:p>
        <a:p>
          <a:pPr marL="171450" lvl="1" indent="-171450" algn="l" defTabSz="800100">
            <a:lnSpc>
              <a:spcPct val="90000"/>
            </a:lnSpc>
            <a:spcBef>
              <a:spcPct val="0"/>
            </a:spcBef>
            <a:spcAft>
              <a:spcPct val="15000"/>
            </a:spcAft>
            <a:buChar char="•"/>
          </a:pPr>
          <a:r>
            <a:rPr lang="en-US" sz="1800" kern="1200" dirty="0"/>
            <a:t>CDA</a:t>
          </a:r>
        </a:p>
        <a:p>
          <a:pPr marL="171450" lvl="1" indent="-171450" algn="l" defTabSz="800100">
            <a:lnSpc>
              <a:spcPct val="90000"/>
            </a:lnSpc>
            <a:spcBef>
              <a:spcPct val="0"/>
            </a:spcBef>
            <a:spcAft>
              <a:spcPct val="15000"/>
            </a:spcAft>
            <a:buChar char="•"/>
          </a:pPr>
          <a:r>
            <a:rPr lang="en-US" sz="1800" kern="1200" dirty="0"/>
            <a:t>Lean Certified</a:t>
          </a:r>
        </a:p>
        <a:p>
          <a:pPr marL="171450" lvl="1" indent="-171450" algn="l" defTabSz="800100">
            <a:lnSpc>
              <a:spcPct val="90000"/>
            </a:lnSpc>
            <a:spcBef>
              <a:spcPct val="0"/>
            </a:spcBef>
            <a:spcAft>
              <a:spcPct val="15000"/>
            </a:spcAft>
            <a:buChar char="•"/>
          </a:pPr>
          <a:r>
            <a:rPr lang="en-US" sz="1800" kern="1200" dirty="0"/>
            <a:t>Professional Licenses</a:t>
          </a:r>
        </a:p>
        <a:p>
          <a:pPr marL="171450" lvl="1" indent="-171450" algn="l" defTabSz="800100">
            <a:lnSpc>
              <a:spcPct val="90000"/>
            </a:lnSpc>
            <a:spcBef>
              <a:spcPct val="0"/>
            </a:spcBef>
            <a:spcAft>
              <a:spcPct val="15000"/>
            </a:spcAft>
            <a:buChar char="•"/>
          </a:pPr>
          <a:endParaRPr lang="en-US" sz="1800" kern="1200" dirty="0"/>
        </a:p>
      </dsp:txBody>
      <dsp:txXfrm>
        <a:off x="2914054" y="959964"/>
        <a:ext cx="2553890" cy="3351645"/>
      </dsp:txXfrm>
    </dsp:sp>
    <dsp:sp modelId="{E79B581F-3D2C-4799-A94D-C78CC0FD8AF4}">
      <dsp:nvSpPr>
        <dsp:cNvPr id="0" name=""/>
        <dsp:cNvSpPr/>
      </dsp:nvSpPr>
      <dsp:spPr>
        <a:xfrm>
          <a:off x="5825490" y="9564"/>
          <a:ext cx="2553890" cy="950400"/>
        </a:xfrm>
        <a:prstGeom prst="rect">
          <a:avLst/>
        </a:prstGeom>
        <a:solidFill>
          <a:schemeClr val="accent4">
            <a:hueOff val="0"/>
            <a:satOff val="0"/>
            <a:lumOff val="0"/>
            <a:alphaOff val="0"/>
          </a:schemeClr>
        </a:solidFill>
        <a:ln w="48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Other Options Include</a:t>
          </a:r>
        </a:p>
      </dsp:txBody>
      <dsp:txXfrm>
        <a:off x="5825490" y="9564"/>
        <a:ext cx="2553890" cy="950400"/>
      </dsp:txXfrm>
    </dsp:sp>
    <dsp:sp modelId="{101CD466-8726-4D7A-B727-67DCEE5EDB1C}">
      <dsp:nvSpPr>
        <dsp:cNvPr id="0" name=""/>
        <dsp:cNvSpPr/>
      </dsp:nvSpPr>
      <dsp:spPr>
        <a:xfrm>
          <a:off x="5825490" y="959964"/>
          <a:ext cx="2553890" cy="3351645"/>
        </a:xfrm>
        <a:prstGeom prst="rect">
          <a:avLst/>
        </a:prstGeom>
        <a:solidFill>
          <a:schemeClr val="accent4">
            <a:tint val="40000"/>
            <a:alpha val="90000"/>
            <a:hueOff val="0"/>
            <a:satOff val="0"/>
            <a:lumOff val="0"/>
            <a:alphaOff val="0"/>
          </a:schemeClr>
        </a:solidFill>
        <a:ln w="48000" cap="flat" cmpd="thickThin"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Portfolio Review</a:t>
          </a:r>
        </a:p>
        <a:p>
          <a:pPr marL="171450" lvl="1" indent="-171450" algn="l" defTabSz="800100">
            <a:lnSpc>
              <a:spcPct val="90000"/>
            </a:lnSpc>
            <a:spcBef>
              <a:spcPct val="0"/>
            </a:spcBef>
            <a:spcAft>
              <a:spcPct val="15000"/>
            </a:spcAft>
            <a:buChar char="•"/>
          </a:pPr>
          <a:r>
            <a:rPr lang="en-US" sz="1800" kern="1200" dirty="0"/>
            <a:t>Departmental Exams</a:t>
          </a:r>
        </a:p>
        <a:p>
          <a:pPr marL="171450" lvl="1" indent="-171450" algn="l" defTabSz="800100">
            <a:lnSpc>
              <a:spcPct val="90000"/>
            </a:lnSpc>
            <a:spcBef>
              <a:spcPct val="0"/>
            </a:spcBef>
            <a:spcAft>
              <a:spcPct val="15000"/>
            </a:spcAft>
            <a:buChar char="•"/>
          </a:pPr>
          <a:r>
            <a:rPr lang="en-US" sz="1800" kern="1200" dirty="0"/>
            <a:t>MOOCs</a:t>
          </a:r>
        </a:p>
        <a:p>
          <a:pPr marL="171450" lvl="1" indent="-171450" algn="l" defTabSz="800100">
            <a:lnSpc>
              <a:spcPct val="90000"/>
            </a:lnSpc>
            <a:spcBef>
              <a:spcPct val="0"/>
            </a:spcBef>
            <a:spcAft>
              <a:spcPct val="15000"/>
            </a:spcAft>
            <a:buChar char="•"/>
          </a:pPr>
          <a:r>
            <a:rPr lang="en-US" sz="1800" kern="1200" dirty="0"/>
            <a:t>ACE certifications</a:t>
          </a:r>
        </a:p>
        <a:p>
          <a:pPr marL="171450" lvl="1" indent="-171450" algn="l" defTabSz="800100">
            <a:lnSpc>
              <a:spcPct val="90000"/>
            </a:lnSpc>
            <a:spcBef>
              <a:spcPct val="0"/>
            </a:spcBef>
            <a:spcAft>
              <a:spcPct val="15000"/>
            </a:spcAft>
            <a:buChar char="•"/>
          </a:pPr>
          <a:r>
            <a:rPr lang="en-US" sz="1800" kern="1200" dirty="0"/>
            <a:t>Military training</a:t>
          </a:r>
        </a:p>
      </dsp:txBody>
      <dsp:txXfrm>
        <a:off x="5825490" y="959964"/>
        <a:ext cx="2553890" cy="33516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CAC69-D684-4241-850A-81C7D1F787A1}">
      <dsp:nvSpPr>
        <dsp:cNvPr id="0" name=""/>
        <dsp:cNvSpPr/>
      </dsp:nvSpPr>
      <dsp:spPr>
        <a:xfrm>
          <a:off x="0" y="0"/>
          <a:ext cx="8527752" cy="5029199"/>
        </a:xfrm>
        <a:prstGeom prst="swooshArrow">
          <a:avLst>
            <a:gd name="adj1" fmla="val 25000"/>
            <a:gd name="adj2" fmla="val 25000"/>
          </a:avLst>
        </a:prstGeom>
        <a:solidFill>
          <a:schemeClr val="tx2">
            <a:lumMod val="25000"/>
            <a:lumOff val="75000"/>
          </a:schemeClr>
        </a:solidFill>
        <a:ln>
          <a:noFill/>
        </a:ln>
        <a:effectLst/>
      </dsp:spPr>
      <dsp:style>
        <a:lnRef idx="0">
          <a:scrgbClr r="0" g="0" b="0"/>
        </a:lnRef>
        <a:fillRef idx="1">
          <a:scrgbClr r="0" g="0" b="0"/>
        </a:fillRef>
        <a:effectRef idx="0">
          <a:scrgbClr r="0" g="0" b="0"/>
        </a:effectRef>
        <a:fontRef idx="minor"/>
      </dsp:style>
    </dsp:sp>
    <dsp:sp modelId="{158BA418-4FDA-4D41-B9A8-32546DEB5913}">
      <dsp:nvSpPr>
        <dsp:cNvPr id="0" name=""/>
        <dsp:cNvSpPr/>
      </dsp:nvSpPr>
      <dsp:spPr>
        <a:xfrm>
          <a:off x="990601" y="3739233"/>
          <a:ext cx="185074" cy="185074"/>
        </a:xfrm>
        <a:prstGeom prst="ellipse">
          <a:avLst/>
        </a:prstGeom>
        <a:solidFill>
          <a:schemeClr val="accent3"/>
        </a:solidFill>
        <a:ln w="480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C407B27D-A9D8-4AB4-B202-44989D1EBE85}">
      <dsp:nvSpPr>
        <dsp:cNvPr id="0" name=""/>
        <dsp:cNvSpPr/>
      </dsp:nvSpPr>
      <dsp:spPr>
        <a:xfrm>
          <a:off x="1142994" y="2993571"/>
          <a:ext cx="1375989" cy="1196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67"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t>2010–2015</a:t>
          </a:r>
        </a:p>
        <a:p>
          <a:pPr marL="0" lvl="0" indent="0" algn="l" defTabSz="711200">
            <a:lnSpc>
              <a:spcPct val="90000"/>
            </a:lnSpc>
            <a:spcBef>
              <a:spcPct val="0"/>
            </a:spcBef>
            <a:spcAft>
              <a:spcPct val="35000"/>
            </a:spcAft>
            <a:buNone/>
          </a:pPr>
          <a:r>
            <a:rPr lang="en-US" sz="1200" kern="1200" dirty="0">
              <a:solidFill>
                <a:schemeClr val="tx1"/>
              </a:solidFill>
              <a:sym typeface="Wingdings" panose="05000000000000000000" pitchFamily="2" charset="2"/>
            </a:rPr>
            <a:t> Cross Agency work to Advance certificate and  degree attainment</a:t>
          </a:r>
        </a:p>
        <a:p>
          <a:pPr marL="0" lvl="0" indent="0" algn="l" defTabSz="711200">
            <a:lnSpc>
              <a:spcPct val="90000"/>
            </a:lnSpc>
            <a:spcBef>
              <a:spcPct val="0"/>
            </a:spcBef>
            <a:spcAft>
              <a:spcPct val="35000"/>
            </a:spcAft>
            <a:buNone/>
          </a:pPr>
          <a:r>
            <a:rPr lang="en-US" sz="1200" kern="1200" dirty="0">
              <a:solidFill>
                <a:schemeClr val="tx1"/>
              </a:solidFill>
              <a:sym typeface="Wingdings" panose="05000000000000000000" pitchFamily="2" charset="2"/>
            </a:rPr>
            <a:t> </a:t>
          </a:r>
          <a:r>
            <a:rPr lang="en-US" sz="1200" i="0" kern="1200" dirty="0"/>
            <a:t>Report endorsed </a:t>
          </a:r>
          <a:r>
            <a:rPr lang="en-US" sz="1200" kern="1200" dirty="0"/>
            <a:t>by DHE, EEC, ESE Commissioners </a:t>
          </a:r>
          <a:r>
            <a:rPr lang="en-US" sz="1200" kern="1200" dirty="0">
              <a:solidFill>
                <a:schemeClr val="tx1"/>
              </a:solidFill>
            </a:rPr>
            <a:t> </a:t>
          </a:r>
          <a:endParaRPr lang="en-US" sz="1600" kern="1200" dirty="0">
            <a:solidFill>
              <a:schemeClr val="tx1"/>
            </a:solidFill>
          </a:endParaRPr>
        </a:p>
      </dsp:txBody>
      <dsp:txXfrm>
        <a:off x="1142994" y="2993571"/>
        <a:ext cx="1375989" cy="1196949"/>
      </dsp:txXfrm>
    </dsp:sp>
    <dsp:sp modelId="{E2ADD116-201C-44BB-A281-F132F7034611}">
      <dsp:nvSpPr>
        <dsp:cNvPr id="0" name=""/>
        <dsp:cNvSpPr/>
      </dsp:nvSpPr>
      <dsp:spPr>
        <a:xfrm>
          <a:off x="2534533" y="2569921"/>
          <a:ext cx="321868" cy="321868"/>
        </a:xfrm>
        <a:prstGeom prst="ellipse">
          <a:avLst/>
        </a:prstGeom>
        <a:solidFill>
          <a:schemeClr val="accent3"/>
        </a:solidFill>
        <a:ln w="480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47BD1E51-EA7B-44AF-9120-C976E2E1CEAB}">
      <dsp:nvSpPr>
        <dsp:cNvPr id="0" name=""/>
        <dsp:cNvSpPr/>
      </dsp:nvSpPr>
      <dsp:spPr>
        <a:xfrm>
          <a:off x="2729788" y="2449791"/>
          <a:ext cx="1689811" cy="2298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552"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t>2016–2017</a:t>
          </a:r>
          <a:endParaRPr lang="en-US" sz="1200" kern="1200" dirty="0"/>
        </a:p>
        <a:p>
          <a:pPr marL="0" lvl="0" indent="0" algn="l" defTabSz="711200">
            <a:lnSpc>
              <a:spcPct val="90000"/>
            </a:lnSpc>
            <a:spcBef>
              <a:spcPct val="0"/>
            </a:spcBef>
            <a:spcAft>
              <a:spcPct val="35000"/>
            </a:spcAft>
            <a:buNone/>
          </a:pPr>
          <a:r>
            <a:rPr lang="en-US" sz="1200" kern="1200" dirty="0">
              <a:solidFill>
                <a:schemeClr val="tx1"/>
              </a:solidFill>
              <a:sym typeface="Wingdings" panose="05000000000000000000" pitchFamily="2" charset="2"/>
            </a:rPr>
            <a:t> </a:t>
          </a:r>
          <a:r>
            <a:rPr lang="en-US" sz="1200" kern="1200" dirty="0"/>
            <a:t>Launch of PIF project to develop faculty capacity</a:t>
          </a:r>
          <a:endParaRPr lang="en-US" sz="1200" kern="1200" dirty="0">
            <a:solidFill>
              <a:schemeClr val="tx1"/>
            </a:solidFill>
          </a:endParaRPr>
        </a:p>
        <a:p>
          <a:pPr marL="0" lvl="0" indent="0" algn="l" defTabSz="711200">
            <a:lnSpc>
              <a:spcPct val="90000"/>
            </a:lnSpc>
            <a:spcBef>
              <a:spcPct val="0"/>
            </a:spcBef>
            <a:spcAft>
              <a:spcPct val="35000"/>
            </a:spcAft>
            <a:buNone/>
          </a:pPr>
          <a:r>
            <a:rPr lang="en-US" sz="1200" kern="1200" dirty="0">
              <a:solidFill>
                <a:schemeClr val="tx1"/>
              </a:solidFill>
              <a:sym typeface="Wingdings" panose="05000000000000000000" pitchFamily="2" charset="2"/>
            </a:rPr>
            <a:t> </a:t>
          </a:r>
          <a:r>
            <a:rPr lang="en-US" sz="1200" kern="1200" dirty="0"/>
            <a:t>ECE Mass Transfer Pathways</a:t>
          </a:r>
        </a:p>
        <a:p>
          <a:pPr marL="0" lvl="0" indent="0" algn="l" defTabSz="711200">
            <a:lnSpc>
              <a:spcPct val="90000"/>
            </a:lnSpc>
            <a:spcBef>
              <a:spcPct val="0"/>
            </a:spcBef>
            <a:spcAft>
              <a:spcPct val="35000"/>
            </a:spcAft>
            <a:buNone/>
          </a:pPr>
          <a:r>
            <a:rPr lang="en-US" sz="1200" kern="1200" dirty="0">
              <a:solidFill>
                <a:schemeClr val="tx1"/>
              </a:solidFill>
              <a:sym typeface="Wingdings" panose="05000000000000000000" pitchFamily="2" charset="2"/>
            </a:rPr>
            <a:t> Explore </a:t>
          </a:r>
          <a:r>
            <a:rPr lang="en-US" sz="1200" kern="1200" dirty="0"/>
            <a:t>Early </a:t>
          </a:r>
          <a:r>
            <a:rPr lang="en-US" sz="1200" kern="1200" dirty="0" err="1"/>
            <a:t>EdU</a:t>
          </a:r>
          <a:r>
            <a:rPr lang="en-US" sz="1200" kern="1200" dirty="0"/>
            <a:t> training to credit/ competency bearing</a:t>
          </a:r>
        </a:p>
      </dsp:txBody>
      <dsp:txXfrm>
        <a:off x="2729788" y="2449791"/>
        <a:ext cx="1689811" cy="2298344"/>
      </dsp:txXfrm>
    </dsp:sp>
    <dsp:sp modelId="{1D759545-62E0-4081-B3C2-60F8BE38C0C3}">
      <dsp:nvSpPr>
        <dsp:cNvPr id="0" name=""/>
        <dsp:cNvSpPr/>
      </dsp:nvSpPr>
      <dsp:spPr>
        <a:xfrm>
          <a:off x="4204228" y="1707916"/>
          <a:ext cx="426476" cy="426476"/>
        </a:xfrm>
        <a:prstGeom prst="ellipse">
          <a:avLst/>
        </a:prstGeom>
        <a:solidFill>
          <a:schemeClr val="accent3"/>
        </a:solidFill>
        <a:ln w="480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C52BC3A3-7AFF-48DB-9D21-DF327720B2A4}">
      <dsp:nvSpPr>
        <dsp:cNvPr id="0" name=""/>
        <dsp:cNvSpPr/>
      </dsp:nvSpPr>
      <dsp:spPr>
        <a:xfrm>
          <a:off x="4495806" y="1809016"/>
          <a:ext cx="1689811" cy="3108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981"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t>2017–2018</a:t>
          </a:r>
        </a:p>
        <a:p>
          <a:pPr marL="0" lvl="0" indent="0" algn="l" defTabSz="711200">
            <a:lnSpc>
              <a:spcPct val="90000"/>
            </a:lnSpc>
            <a:spcBef>
              <a:spcPct val="0"/>
            </a:spcBef>
            <a:spcAft>
              <a:spcPct val="35000"/>
            </a:spcAft>
            <a:buNone/>
          </a:pPr>
          <a:r>
            <a:rPr lang="en-US" sz="1200" kern="1200" dirty="0">
              <a:solidFill>
                <a:schemeClr val="tx1"/>
              </a:solidFill>
              <a:sym typeface="Wingdings" panose="05000000000000000000" pitchFamily="2" charset="2"/>
            </a:rPr>
            <a:t> Professional development &amp; resources offered to campuses—faculty trainings, accessibility tutorial, accreditation webinar</a:t>
          </a:r>
        </a:p>
        <a:p>
          <a:pPr marL="0" lvl="0" indent="0" algn="l" defTabSz="711200">
            <a:lnSpc>
              <a:spcPct val="90000"/>
            </a:lnSpc>
            <a:spcBef>
              <a:spcPct val="0"/>
            </a:spcBef>
            <a:spcAft>
              <a:spcPct val="35000"/>
            </a:spcAft>
            <a:buNone/>
          </a:pPr>
          <a:r>
            <a:rPr lang="en-US" sz="1200" kern="1200" dirty="0">
              <a:solidFill>
                <a:schemeClr val="tx1"/>
              </a:solidFill>
              <a:sym typeface="Wingdings" panose="05000000000000000000" pitchFamily="2" charset="2"/>
            </a:rPr>
            <a:t> Deliverables completed—faculty-</a:t>
          </a:r>
          <a:r>
            <a:rPr lang="en-US" sz="1200" kern="1200" dirty="0"/>
            <a:t>written OER textbook, crosswalk standards and courses, e</a:t>
          </a:r>
          <a:r>
            <a:rPr lang="en-US" sz="1200" kern="1200" dirty="0">
              <a:solidFill>
                <a:schemeClr val="tx1"/>
              </a:solidFill>
            </a:rPr>
            <a:t>mployer needs assessment</a:t>
          </a:r>
        </a:p>
      </dsp:txBody>
      <dsp:txXfrm>
        <a:off x="4495806" y="1809016"/>
        <a:ext cx="1689811" cy="3108045"/>
      </dsp:txXfrm>
    </dsp:sp>
    <dsp:sp modelId="{C93AEB66-362A-43B4-8181-5D9DB2FE2129}">
      <dsp:nvSpPr>
        <dsp:cNvPr id="0" name=""/>
        <dsp:cNvSpPr/>
      </dsp:nvSpPr>
      <dsp:spPr>
        <a:xfrm>
          <a:off x="6022787" y="1137605"/>
          <a:ext cx="571317" cy="571317"/>
        </a:xfrm>
        <a:prstGeom prst="ellipse">
          <a:avLst/>
        </a:prstGeom>
        <a:solidFill>
          <a:schemeClr val="accent3"/>
        </a:solidFill>
        <a:ln w="480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33479483-04B5-4299-BC97-3975A9DC54C2}">
      <dsp:nvSpPr>
        <dsp:cNvPr id="0" name=""/>
        <dsp:cNvSpPr/>
      </dsp:nvSpPr>
      <dsp:spPr>
        <a:xfrm>
          <a:off x="6400793" y="1279062"/>
          <a:ext cx="1689811" cy="3605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2729" tIns="0" rIns="0" bIns="0" numCol="1" spcCol="1270" anchor="t" anchorCtr="0">
          <a:noAutofit/>
        </a:bodyPr>
        <a:lstStyle/>
        <a:p>
          <a:pPr marL="0" lvl="0" indent="0" algn="l" defTabSz="711200">
            <a:lnSpc>
              <a:spcPct val="90000"/>
            </a:lnSpc>
            <a:spcBef>
              <a:spcPct val="0"/>
            </a:spcBef>
            <a:spcAft>
              <a:spcPts val="600"/>
            </a:spcAft>
            <a:buNone/>
          </a:pPr>
          <a:r>
            <a:rPr lang="en-US" sz="1600" kern="1200" dirty="0"/>
            <a:t>2018–2019</a:t>
          </a:r>
        </a:p>
        <a:p>
          <a:pPr marL="0" lvl="0" indent="0" algn="l" defTabSz="711200">
            <a:lnSpc>
              <a:spcPct val="90000"/>
            </a:lnSpc>
            <a:spcBef>
              <a:spcPct val="0"/>
            </a:spcBef>
            <a:spcAft>
              <a:spcPts val="600"/>
            </a:spcAft>
            <a:buNone/>
          </a:pPr>
          <a:r>
            <a:rPr lang="en-US" sz="1200" kern="1200" dirty="0">
              <a:solidFill>
                <a:schemeClr val="tx1"/>
              </a:solidFill>
              <a:sym typeface="Wingdings" panose="05000000000000000000" pitchFamily="2" charset="2"/>
            </a:rPr>
            <a:t> </a:t>
          </a:r>
          <a:r>
            <a:rPr lang="en-US" sz="1200" kern="1200" dirty="0"/>
            <a:t>Focus on accreditation issues</a:t>
          </a:r>
        </a:p>
        <a:p>
          <a:pPr marL="0" lvl="0" indent="0" algn="l" defTabSz="711200">
            <a:lnSpc>
              <a:spcPct val="90000"/>
            </a:lnSpc>
            <a:spcBef>
              <a:spcPct val="0"/>
            </a:spcBef>
            <a:spcAft>
              <a:spcPts val="600"/>
            </a:spcAft>
            <a:buNone/>
          </a:pPr>
          <a:r>
            <a:rPr lang="en-US" sz="1200" kern="1200" dirty="0">
              <a:solidFill>
                <a:schemeClr val="tx1"/>
              </a:solidFill>
              <a:sym typeface="Wingdings" panose="05000000000000000000" pitchFamily="2" charset="2"/>
            </a:rPr>
            <a:t> </a:t>
          </a:r>
          <a:r>
            <a:rPr lang="en-US" sz="1200" kern="1200" dirty="0"/>
            <a:t>Closer collaboration with EEC and employers</a:t>
          </a:r>
        </a:p>
        <a:p>
          <a:pPr marL="0" lvl="0" indent="0" algn="l" defTabSz="711200">
            <a:lnSpc>
              <a:spcPct val="90000"/>
            </a:lnSpc>
            <a:spcBef>
              <a:spcPct val="0"/>
            </a:spcBef>
            <a:spcAft>
              <a:spcPts val="600"/>
            </a:spcAft>
            <a:buNone/>
          </a:pPr>
          <a:r>
            <a:rPr lang="en-US" sz="1200" kern="1200" dirty="0">
              <a:solidFill>
                <a:schemeClr val="tx1"/>
              </a:solidFill>
              <a:sym typeface="Wingdings" panose="05000000000000000000" pitchFamily="2" charset="2"/>
            </a:rPr>
            <a:t> </a:t>
          </a:r>
          <a:r>
            <a:rPr lang="en-US" sz="1200" kern="1200" dirty="0"/>
            <a:t>Targeted strategy to address </a:t>
          </a:r>
          <a:br>
            <a:rPr lang="en-US" sz="1200" kern="1200" dirty="0"/>
          </a:br>
          <a:r>
            <a:rPr lang="en-US" sz="1200" kern="1200" dirty="0"/>
            <a:t>wage issue</a:t>
          </a:r>
        </a:p>
      </dsp:txBody>
      <dsp:txXfrm>
        <a:off x="6400793" y="1279062"/>
        <a:ext cx="1689811" cy="36059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6BB31-C82E-4A42-8017-DB74BEC2571E}">
      <dsp:nvSpPr>
        <dsp:cNvPr id="0" name=""/>
        <dsp:cNvSpPr/>
      </dsp:nvSpPr>
      <dsp:spPr>
        <a:xfrm>
          <a:off x="2430458" y="-226820"/>
          <a:ext cx="3383392" cy="3250175"/>
        </a:xfrm>
        <a:prstGeom prst="ellipse">
          <a:avLst/>
        </a:prstGeom>
        <a:solidFill>
          <a:schemeClr val="tx2">
            <a:alpha val="50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kern="1200" dirty="0"/>
            <a:t>DHE</a:t>
          </a:r>
        </a:p>
      </dsp:txBody>
      <dsp:txXfrm>
        <a:off x="2881577" y="341960"/>
        <a:ext cx="2481154" cy="1462578"/>
      </dsp:txXfrm>
    </dsp:sp>
    <dsp:sp modelId="{A1592C3A-5B31-48C1-893B-38037912395C}">
      <dsp:nvSpPr>
        <dsp:cNvPr id="0" name=""/>
        <dsp:cNvSpPr/>
      </dsp:nvSpPr>
      <dsp:spPr>
        <a:xfrm>
          <a:off x="3674630" y="1327910"/>
          <a:ext cx="3808113" cy="3423320"/>
        </a:xfrm>
        <a:prstGeom prst="ellipse">
          <a:avLst/>
        </a:prstGeom>
        <a:solidFill>
          <a:schemeClr val="accent4">
            <a:alpha val="50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1422400">
            <a:lnSpc>
              <a:spcPct val="90000"/>
            </a:lnSpc>
            <a:spcBef>
              <a:spcPct val="0"/>
            </a:spcBef>
            <a:spcAft>
              <a:spcPct val="35000"/>
            </a:spcAft>
            <a:buNone/>
          </a:pPr>
          <a:r>
            <a:rPr lang="en-US" sz="3200" kern="1200" dirty="0"/>
            <a:t>Community College Faculty</a:t>
          </a:r>
        </a:p>
      </dsp:txBody>
      <dsp:txXfrm>
        <a:off x="4839278" y="2212267"/>
        <a:ext cx="2284868" cy="1882826"/>
      </dsp:txXfrm>
    </dsp:sp>
    <dsp:sp modelId="{44D087BC-C0DF-4DFA-9846-E564B29D717A}">
      <dsp:nvSpPr>
        <dsp:cNvPr id="0" name=""/>
        <dsp:cNvSpPr/>
      </dsp:nvSpPr>
      <dsp:spPr>
        <a:xfrm>
          <a:off x="1166604" y="1254154"/>
          <a:ext cx="3532731" cy="3550411"/>
        </a:xfrm>
        <a:prstGeom prst="ellipse">
          <a:avLst/>
        </a:prstGeom>
        <a:solidFill>
          <a:schemeClr val="accent3">
            <a:alpha val="5000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kern="1200" dirty="0"/>
            <a:t>EEC</a:t>
          </a:r>
        </a:p>
      </dsp:txBody>
      <dsp:txXfrm>
        <a:off x="1499269" y="2171343"/>
        <a:ext cx="2119638" cy="195272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7F4E2125-7391-499B-BD3F-3283162A49BA}" type="datetimeFigureOut">
              <a:rPr lang="en-US"/>
              <a:pPr>
                <a:defRPr/>
              </a:pPr>
              <a:t>12/11/2018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4C776792-8DAF-40E4-8BFE-F572A877A79E}" type="slidenum">
              <a:rPr lang="en-US"/>
              <a:pPr>
                <a:defRPr/>
              </a:pPr>
              <a:t>‹#›</a:t>
            </a:fld>
            <a:endParaRPr lang="en-US"/>
          </a:p>
        </p:txBody>
      </p:sp>
    </p:spTree>
    <p:extLst>
      <p:ext uri="{BB962C8B-B14F-4D97-AF65-F5344CB8AC3E}">
        <p14:creationId xmlns:p14="http://schemas.microsoft.com/office/powerpoint/2010/main" val="346259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atin typeface="Arial" pitchFamily="34" charset="0"/>
              </a:defRPr>
            </a:lvl1pPr>
          </a:lstStyle>
          <a:p>
            <a:pPr>
              <a:defRPr/>
            </a:pPr>
            <a:fld id="{20194B77-A949-4472-AF28-F82182E888D2}" type="datetimeFigureOut">
              <a:rPr lang="en-US"/>
              <a:pPr>
                <a:defRPr/>
              </a:pPr>
              <a:t>12/11/2018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atin typeface="Arial" pitchFamily="34" charset="0"/>
              </a:defRPr>
            </a:lvl1pPr>
          </a:lstStyle>
          <a:p>
            <a:pPr>
              <a:defRPr/>
            </a:pPr>
            <a:fld id="{8C4DBFA0-E153-4FAE-87CE-1E856C41A756}" type="slidenum">
              <a:rPr lang="en-US"/>
              <a:pPr>
                <a:defRPr/>
              </a:pPr>
              <a:t>‹#›</a:t>
            </a:fld>
            <a:endParaRPr lang="en-US"/>
          </a:p>
        </p:txBody>
      </p:sp>
    </p:spTree>
    <p:extLst>
      <p:ext uri="{BB962C8B-B14F-4D97-AF65-F5344CB8AC3E}">
        <p14:creationId xmlns:p14="http://schemas.microsoft.com/office/powerpoint/2010/main" val="915652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4DBFA0-E153-4FAE-87CE-1E856C41A756}" type="slidenum">
              <a:rPr lang="en-US" smtClean="0"/>
              <a:pPr>
                <a:defRPr/>
              </a:pPr>
              <a:t>1</a:t>
            </a:fld>
            <a:endParaRPr lang="en-US"/>
          </a:p>
        </p:txBody>
      </p:sp>
    </p:spTree>
    <p:extLst>
      <p:ext uri="{BB962C8B-B14F-4D97-AF65-F5344CB8AC3E}">
        <p14:creationId xmlns:p14="http://schemas.microsoft.com/office/powerpoint/2010/main" val="1977940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outcome of this project is to assess the OER landscape at all public higher education institutions in Massachusetts. By gathering data and information from each college about current OER usage, we will analyze the results to determine regional training needs, assisting the project in achieving its goal of lowering overall costs for students, increasing student and faculty engagement, and ultimately improving college completion rates. </a:t>
            </a:r>
          </a:p>
          <a:p>
            <a:endParaRPr lang="en-US" dirty="0"/>
          </a:p>
        </p:txBody>
      </p:sp>
      <p:sp>
        <p:nvSpPr>
          <p:cNvPr id="4" name="Slide Number Placeholder 3"/>
          <p:cNvSpPr>
            <a:spLocks noGrp="1"/>
          </p:cNvSpPr>
          <p:nvPr>
            <p:ph type="sldNum" sz="quarter" idx="10"/>
          </p:nvPr>
        </p:nvSpPr>
        <p:spPr/>
        <p:txBody>
          <a:bodyPr/>
          <a:lstStyle/>
          <a:p>
            <a:fld id="{43D4D3B3-D6BB-453D-BC2C-6E4121A80E1C}" type="slidenum">
              <a:rPr lang="en-US" smtClean="0"/>
              <a:t>13</a:t>
            </a:fld>
            <a:endParaRPr lang="en-US"/>
          </a:p>
        </p:txBody>
      </p:sp>
    </p:spTree>
    <p:extLst>
      <p:ext uri="{BB962C8B-B14F-4D97-AF65-F5344CB8AC3E}">
        <p14:creationId xmlns:p14="http://schemas.microsoft.com/office/powerpoint/2010/main" val="2119564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the survey of Massachusetts adults age 25+ who possess a HS diploma but no bachelor’s degree, baseline interest in returning to college was 29%. When asked if they were interested in returning to school if CPL or CBE options were available, interest increased to over 50% for both options.</a:t>
            </a:r>
          </a:p>
          <a:p>
            <a:endParaRPr lang="en-US" dirty="0"/>
          </a:p>
        </p:txBody>
      </p:sp>
      <p:sp>
        <p:nvSpPr>
          <p:cNvPr id="4" name="Slide Number Placeholder 3"/>
          <p:cNvSpPr>
            <a:spLocks noGrp="1"/>
          </p:cNvSpPr>
          <p:nvPr>
            <p:ph type="sldNum" sz="quarter" idx="5"/>
          </p:nvPr>
        </p:nvSpPr>
        <p:spPr/>
        <p:txBody>
          <a:bodyPr/>
          <a:lstStyle/>
          <a:p>
            <a:pPr>
              <a:defRPr/>
            </a:pPr>
            <a:fld id="{8C4DBFA0-E153-4FAE-87CE-1E856C41A756}" type="slidenum">
              <a:rPr lang="en-US" smtClean="0"/>
              <a:pPr>
                <a:defRPr/>
              </a:pPr>
              <a:t>18</a:t>
            </a:fld>
            <a:endParaRPr lang="en-US"/>
          </a:p>
        </p:txBody>
      </p:sp>
    </p:spTree>
    <p:extLst>
      <p:ext uri="{BB962C8B-B14F-4D97-AF65-F5344CB8AC3E}">
        <p14:creationId xmlns:p14="http://schemas.microsoft.com/office/powerpoint/2010/main" val="3639934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D4A4DBD2-7BBE-4850-AC1C-E197177BC6C8}" type="slidenum">
              <a:rPr lang="en-US" smtClean="0"/>
              <a:pPr>
                <a:defRPr/>
              </a:pPr>
              <a:t>19</a:t>
            </a:fld>
            <a:endParaRPr lang="en-US"/>
          </a:p>
        </p:txBody>
      </p:sp>
    </p:spTree>
    <p:extLst>
      <p:ext uri="{BB962C8B-B14F-4D97-AF65-F5344CB8AC3E}">
        <p14:creationId xmlns:p14="http://schemas.microsoft.com/office/powerpoint/2010/main" val="1269763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A8E328C-E6B3-4FAE-9598-61DC9FB94045}" type="slidenum">
              <a:rPr lang="en-US" smtClean="0"/>
              <a:pPr>
                <a:defRPr/>
              </a:pPr>
              <a:t>28</a:t>
            </a:fld>
            <a:endParaRPr lang="en-US" dirty="0"/>
          </a:p>
        </p:txBody>
      </p:sp>
    </p:spTree>
    <p:extLst>
      <p:ext uri="{BB962C8B-B14F-4D97-AF65-F5344CB8AC3E}">
        <p14:creationId xmlns:p14="http://schemas.microsoft.com/office/powerpoint/2010/main" val="711375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D4A4DBD2-7BBE-4850-AC1C-E197177BC6C8}" type="slidenum">
              <a:rPr lang="en-US" smtClean="0"/>
              <a:pPr>
                <a:defRPr/>
              </a:pPr>
              <a:t>29</a:t>
            </a:fld>
            <a:endParaRPr lang="en-US"/>
          </a:p>
        </p:txBody>
      </p:sp>
    </p:spTree>
    <p:extLst>
      <p:ext uri="{BB962C8B-B14F-4D97-AF65-F5344CB8AC3E}">
        <p14:creationId xmlns:p14="http://schemas.microsoft.com/office/powerpoint/2010/main" val="1495027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C4DBFA0-E153-4FAE-87CE-1E856C41A756}"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412291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Power of partnerships</a:t>
            </a:r>
          </a:p>
          <a:p>
            <a:pPr marL="628650" lvl="1" indent="-171450">
              <a:buFont typeface="Arial" panose="020B0604020202020204" pitchFamily="34" charset="0"/>
              <a:buChar char="•"/>
            </a:pPr>
            <a:r>
              <a:rPr lang="en-US" dirty="0"/>
              <a:t>Innovation seed money</a:t>
            </a:r>
          </a:p>
          <a:p>
            <a:pPr marL="628650" lvl="1" indent="-171450">
              <a:buFont typeface="Arial" panose="020B0604020202020204" pitchFamily="34" charset="0"/>
              <a:buChar char="•"/>
            </a:pPr>
            <a:r>
              <a:rPr lang="en-US" dirty="0"/>
              <a:t>Innovative aspects of this project</a:t>
            </a:r>
          </a:p>
          <a:p>
            <a:pPr marL="628650" lvl="1" indent="-171450">
              <a:buFont typeface="Arial" panose="020B0604020202020204" pitchFamily="34" charset="0"/>
              <a:buChar char="•"/>
            </a:pPr>
            <a:r>
              <a:rPr lang="en-US" dirty="0"/>
              <a:t>Relationship to Big 3</a:t>
            </a:r>
          </a:p>
          <a:p>
            <a:pPr marL="628650" lvl="1" indent="-171450">
              <a:buFont typeface="Arial" panose="020B0604020202020204" pitchFamily="34" charset="0"/>
              <a:buChar char="•"/>
            </a:pPr>
            <a:r>
              <a:rPr lang="en-US" dirty="0"/>
              <a:t>Alignment with other DHE initiatives</a:t>
            </a:r>
          </a:p>
          <a:p>
            <a:pPr marL="1085850" lvl="2" indent="-171450">
              <a:buFont typeface="Arial" panose="020B0604020202020204" pitchFamily="34" charset="0"/>
              <a:buChar char="•"/>
            </a:pPr>
            <a:r>
              <a:rPr lang="en-US" dirty="0"/>
              <a:t>OER</a:t>
            </a:r>
          </a:p>
          <a:p>
            <a:pPr marL="1085850" lvl="2" indent="-171450">
              <a:buFont typeface="Arial" panose="020B0604020202020204" pitchFamily="34" charset="0"/>
              <a:buChar char="•"/>
            </a:pPr>
            <a:endParaRPr lang="en-US" dirty="0"/>
          </a:p>
          <a:p>
            <a:pPr marL="0" lv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C4DBFA0-E153-4FAE-87CE-1E856C41A756}"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992045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Faculty increased their knowledge of competency-based education by creating competency maps and adapting lessons and assignments to CBE delivery.</a:t>
            </a:r>
          </a:p>
          <a:p>
            <a:r>
              <a:rPr lang="en-US" sz="1200" dirty="0"/>
              <a:t>NECC created a new certificate for practitioners to become certified at the Director II level. NECC adapted 2 courses in the certificate to CBE delivery. </a:t>
            </a:r>
          </a:p>
          <a:p>
            <a:r>
              <a:rPr lang="en-US" sz="1200" dirty="0"/>
              <a:t>Faculty wrote an open textbook for a Child Growth &amp; Development course.</a:t>
            </a:r>
          </a:p>
          <a:p>
            <a:r>
              <a:rPr lang="en-US" sz="1200" dirty="0"/>
              <a:t>Faculty reviewed </a:t>
            </a:r>
            <a:r>
              <a:rPr lang="en-US" sz="1200" dirty="0" err="1"/>
              <a:t>EarlyEdu</a:t>
            </a:r>
            <a:r>
              <a:rPr lang="en-US" sz="1200" dirty="0"/>
              <a:t> Alliance courses and determined they can supplement associate degree coursework. Professor Tricia Kiefer of Holyoke Community College piloted the use of materials in her course this semester.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C4DBFA0-E153-4FAE-87CE-1E856C41A756}" type="slidenum">
              <a:rPr lang="en-US" smtClean="0"/>
              <a:pPr>
                <a:defRPr/>
              </a:pPr>
              <a:t>36</a:t>
            </a:fld>
            <a:endParaRPr lang="en-US"/>
          </a:p>
        </p:txBody>
      </p:sp>
    </p:spTree>
    <p:extLst>
      <p:ext uri="{BB962C8B-B14F-4D97-AF65-F5344CB8AC3E}">
        <p14:creationId xmlns:p14="http://schemas.microsoft.com/office/powerpoint/2010/main" val="2191668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Faculty created a crosswalk of MassTransfer ECE Foundational Course Outcomes.</a:t>
            </a:r>
          </a:p>
          <a:p>
            <a:r>
              <a:rPr lang="en-US" sz="2000" dirty="0"/>
              <a:t>Kris Clerkin of Volta Learning Group conducted an environmental scan of the field and employers’ readiness to embrace CBE. </a:t>
            </a:r>
          </a:p>
          <a:p>
            <a:r>
              <a:rPr lang="en-US" sz="2000" dirty="0"/>
              <a:t>Several open access tools were built to assist campuses in rolling out CBE academic programs:</a:t>
            </a:r>
          </a:p>
          <a:p>
            <a:pPr lvl="1"/>
            <a:r>
              <a:rPr lang="en-US" sz="1800" dirty="0"/>
              <a:t>CBE Accreditation and Regulations Webinar</a:t>
            </a:r>
          </a:p>
          <a:p>
            <a:pPr lvl="1"/>
            <a:r>
              <a:rPr lang="en-US" sz="1800" dirty="0"/>
              <a:t>Online CBE 101 training course</a:t>
            </a:r>
          </a:p>
          <a:p>
            <a:pPr lvl="1"/>
            <a:r>
              <a:rPr lang="en-US" sz="1800" dirty="0"/>
              <a:t>Online Accessible Course Content Tutorial</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C4DBFA0-E153-4FAE-87CE-1E856C41A756}"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66441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2400" dirty="0"/>
              <a:t>EEC Career Pathways Review</a:t>
            </a:r>
          </a:p>
          <a:p>
            <a:r>
              <a:rPr lang="en-US" sz="2400" dirty="0"/>
              <a:t>Competency alignment</a:t>
            </a:r>
          </a:p>
          <a:p>
            <a:pPr lvl="1"/>
            <a:r>
              <a:rPr lang="en-US" sz="2000" dirty="0"/>
              <a:t>New EEC Core Knowledge &amp; Competencies</a:t>
            </a:r>
          </a:p>
          <a:p>
            <a:pPr lvl="1"/>
            <a:r>
              <a:rPr lang="en-US" sz="2000" dirty="0"/>
              <a:t>New NAEYC professional standards</a:t>
            </a:r>
          </a:p>
          <a:p>
            <a:pPr lvl="1"/>
            <a:r>
              <a:rPr lang="en-US" sz="2000" dirty="0"/>
              <a:t>Associate degree programs &amp; certificates</a:t>
            </a:r>
          </a:p>
          <a:p>
            <a:pPr lvl="1"/>
            <a:r>
              <a:rPr lang="en-US" sz="2000" dirty="0"/>
              <a:t>MassTransfer Foundational Courses</a:t>
            </a:r>
          </a:p>
          <a:p>
            <a:r>
              <a:rPr lang="en-US" sz="2400" dirty="0"/>
              <a:t>CBE pathway development</a:t>
            </a:r>
          </a:p>
          <a:p>
            <a:r>
              <a:rPr lang="en-US" sz="2400" dirty="0"/>
              <a:t>Competency-based alternative credential</a:t>
            </a:r>
          </a:p>
          <a:p>
            <a:r>
              <a:rPr lang="en-US" sz="2400" dirty="0"/>
              <a:t>OER and EarlyEdu Alliance</a:t>
            </a:r>
          </a:p>
          <a:p>
            <a:r>
              <a:rPr lang="en-US" sz="2400" dirty="0"/>
              <a:t>Employer engagement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C4DBFA0-E153-4FAE-87CE-1E856C41A756}"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578776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4DBFA0-E153-4FAE-87CE-1E856C41A756}" type="slidenum">
              <a:rPr lang="en-US" smtClean="0"/>
              <a:pPr>
                <a:defRPr/>
              </a:pPr>
              <a:t>2</a:t>
            </a:fld>
            <a:endParaRPr lang="en-US"/>
          </a:p>
        </p:txBody>
      </p:sp>
    </p:spTree>
    <p:extLst>
      <p:ext uri="{BB962C8B-B14F-4D97-AF65-F5344CB8AC3E}">
        <p14:creationId xmlns:p14="http://schemas.microsoft.com/office/powerpoint/2010/main" val="600502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C4DBFA0-E153-4FAE-87CE-1E856C41A756}"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448826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Early Childhood Education workforce matters to the economic future of Massachusetts because the Early Childhood industry </a:t>
            </a:r>
            <a:r>
              <a:rPr lang="en-US" sz="1200" b="1" i="0" u="none" strike="noStrike" kern="1200" dirty="0">
                <a:solidFill>
                  <a:schemeClr val="tx1"/>
                </a:solidFill>
                <a:effectLst/>
                <a:latin typeface="+mn-lt"/>
                <a:ea typeface="+mn-ea"/>
                <a:cs typeface="+mn-cs"/>
              </a:rPr>
              <a:t>makes a great deal of other work possible in multiple other industries</a:t>
            </a:r>
            <a:r>
              <a:rPr lang="en-US" sz="1200" b="0" i="0" u="none" strike="noStrike" kern="1200" dirty="0">
                <a:solidFill>
                  <a:schemeClr val="tx1"/>
                </a:solidFill>
                <a:effectLst/>
                <a:latin typeface="+mn-lt"/>
                <a:ea typeface="+mn-ea"/>
                <a:cs typeface="+mn-cs"/>
              </a:rPr>
              <a:t>,…A lot of employees are able to go to work because of the child care industry.  Moreover, I would hypothesize the following: Any state that develops a first-world early childhood education system will go a long way toward </a:t>
            </a:r>
            <a:r>
              <a:rPr lang="en-US" sz="1200" b="1" i="0" u="none" strike="noStrike" kern="1200" dirty="0">
                <a:solidFill>
                  <a:schemeClr val="tx1"/>
                </a:solidFill>
                <a:effectLst/>
                <a:latin typeface="+mn-lt"/>
                <a:ea typeface="+mn-ea"/>
                <a:cs typeface="+mn-cs"/>
              </a:rPr>
              <a:t>mitigating the economic issues associated with impending demographic declines</a:t>
            </a:r>
            <a:r>
              <a:rPr lang="en-US" sz="1200" b="0" i="0" u="none" strike="noStrike" kern="1200" dirty="0">
                <a:solidFill>
                  <a:schemeClr val="tx1"/>
                </a:solidFill>
                <a:effectLst/>
                <a:latin typeface="+mn-lt"/>
                <a:ea typeface="+mn-ea"/>
                <a:cs typeface="+mn-cs"/>
              </a:rPr>
              <a:t>. The early childhood education workforce carries water for other industries in the form of low wages.  We need a better strategy.</a:t>
            </a:r>
            <a:endParaRPr lang="en-US" b="0" dirty="0">
              <a:effectLst/>
            </a:endParaRPr>
          </a:p>
          <a:p>
            <a:pPr rtl="0"/>
            <a:br>
              <a:rPr lang="en-US" dirty="0"/>
            </a:br>
            <a:r>
              <a:rPr lang="en-US" sz="1200" b="0" i="0" u="none" strike="noStrike" kern="1200" dirty="0">
                <a:solidFill>
                  <a:schemeClr val="tx1"/>
                </a:solidFill>
                <a:effectLst/>
                <a:latin typeface="+mn-lt"/>
                <a:ea typeface="+mn-ea"/>
                <a:cs typeface="+mn-cs"/>
              </a:rPr>
              <a:t>The early childhood education industry represents the </a:t>
            </a:r>
            <a:r>
              <a:rPr lang="en-US" sz="1200" b="1" i="0" u="none" strike="noStrike" kern="1200" dirty="0">
                <a:solidFill>
                  <a:schemeClr val="tx1"/>
                </a:solidFill>
                <a:effectLst/>
                <a:latin typeface="+mn-lt"/>
                <a:ea typeface="+mn-ea"/>
                <a:cs typeface="+mn-cs"/>
              </a:rPr>
              <a:t>largest workforce</a:t>
            </a:r>
            <a:r>
              <a:rPr lang="en-US" sz="1200" b="0" i="0" u="none" strike="noStrike" kern="1200" dirty="0">
                <a:solidFill>
                  <a:schemeClr val="tx1"/>
                </a:solidFill>
                <a:effectLst/>
                <a:latin typeface="+mn-lt"/>
                <a:ea typeface="+mn-ea"/>
                <a:cs typeface="+mn-cs"/>
              </a:rPr>
              <a:t> in all of the education sectors, with the </a:t>
            </a:r>
            <a:r>
              <a:rPr lang="en-US" sz="1200" b="1" i="0" u="none" strike="noStrike" kern="1200" dirty="0">
                <a:solidFill>
                  <a:schemeClr val="tx1"/>
                </a:solidFill>
                <a:effectLst/>
                <a:latin typeface="+mn-lt"/>
                <a:ea typeface="+mn-ea"/>
                <a:cs typeface="+mn-cs"/>
              </a:rPr>
              <a:t>added assets</a:t>
            </a:r>
            <a:r>
              <a:rPr lang="en-US" sz="1200" b="0" i="0" u="none" strike="noStrike" kern="1200" dirty="0">
                <a:solidFill>
                  <a:schemeClr val="tx1"/>
                </a:solidFill>
                <a:effectLst/>
                <a:latin typeface="+mn-lt"/>
                <a:ea typeface="+mn-ea"/>
                <a:cs typeface="+mn-cs"/>
              </a:rPr>
              <a:t> of being the most </a:t>
            </a:r>
            <a:r>
              <a:rPr lang="en-US" sz="1200" b="1" i="0" u="none" strike="noStrike" kern="1200" dirty="0">
                <a:solidFill>
                  <a:schemeClr val="tx1"/>
                </a:solidFill>
                <a:effectLst/>
                <a:latin typeface="+mn-lt"/>
                <a:ea typeface="+mn-ea"/>
                <a:cs typeface="+mn-cs"/>
              </a:rPr>
              <a:t>linguistically and racially diverse</a:t>
            </a:r>
            <a:r>
              <a:rPr lang="en-US" sz="1200" b="0" i="0" u="none" strike="noStrike" kern="1200" dirty="0">
                <a:solidFill>
                  <a:schemeClr val="tx1"/>
                </a:solidFill>
                <a:effectLst/>
                <a:latin typeface="+mn-lt"/>
                <a:ea typeface="+mn-ea"/>
                <a:cs typeface="+mn-cs"/>
              </a:rPr>
              <a:t>, and the </a:t>
            </a:r>
            <a:r>
              <a:rPr lang="en-US" sz="1200" b="1" i="0" u="none" strike="noStrike" kern="1200" dirty="0">
                <a:solidFill>
                  <a:schemeClr val="tx1"/>
                </a:solidFill>
                <a:effectLst/>
                <a:latin typeface="+mn-lt"/>
                <a:ea typeface="+mn-ea"/>
                <a:cs typeface="+mn-cs"/>
              </a:rPr>
              <a:t>best match</a:t>
            </a:r>
            <a:r>
              <a:rPr lang="en-US" sz="1200" b="0" i="0" u="none" strike="noStrike" kern="1200" dirty="0">
                <a:solidFill>
                  <a:schemeClr val="tx1"/>
                </a:solidFill>
                <a:effectLst/>
                <a:latin typeface="+mn-lt"/>
                <a:ea typeface="+mn-ea"/>
                <a:cs typeface="+mn-cs"/>
              </a:rPr>
              <a:t> for our youngest citizens…but this workforce has the </a:t>
            </a:r>
            <a:r>
              <a:rPr lang="en-US" sz="1200" b="1" i="0" u="none" strike="noStrike" kern="1200" dirty="0">
                <a:solidFill>
                  <a:schemeClr val="tx1"/>
                </a:solidFill>
                <a:effectLst/>
                <a:latin typeface="+mn-lt"/>
                <a:ea typeface="+mn-ea"/>
                <a:cs typeface="+mn-cs"/>
              </a:rPr>
              <a:t>least access</a:t>
            </a:r>
            <a:r>
              <a:rPr lang="en-US" sz="1200" b="0" i="0" u="none" strike="noStrike" kern="1200" dirty="0">
                <a:solidFill>
                  <a:schemeClr val="tx1"/>
                </a:solidFill>
                <a:effectLst/>
                <a:latin typeface="+mn-lt"/>
                <a:ea typeface="+mn-ea"/>
                <a:cs typeface="+mn-cs"/>
              </a:rPr>
              <a:t> to higher education and professional development opportunities.  Clearly, a </a:t>
            </a:r>
            <a:r>
              <a:rPr lang="en-US" sz="1200" b="1" i="0" u="none" strike="noStrike" kern="1200" dirty="0">
                <a:solidFill>
                  <a:schemeClr val="tx1"/>
                </a:solidFill>
                <a:effectLst/>
                <a:latin typeface="+mn-lt"/>
                <a:ea typeface="+mn-ea"/>
                <a:cs typeface="+mn-cs"/>
              </a:rPr>
              <a:t>competency based education pathway for this workforce makes for a compelling innovation</a:t>
            </a:r>
            <a:r>
              <a:rPr lang="en-US" sz="1200" b="0" i="0" u="none" strike="noStrike" kern="1200" dirty="0">
                <a:solidFill>
                  <a:schemeClr val="tx1"/>
                </a:solidFill>
                <a:effectLst/>
                <a:latin typeface="+mn-lt"/>
                <a:ea typeface="+mn-ea"/>
                <a:cs typeface="+mn-cs"/>
              </a:rPr>
              <a:t> that addresses a significant problem.</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C4DBFA0-E153-4FAE-87CE-1E856C41A756}"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017227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C4DBFA0-E153-4FAE-87CE-1E856C41A756}" type="slidenum">
              <a:rPr lang="en-US" smtClean="0"/>
              <a:pPr>
                <a:defRPr/>
              </a:pPr>
              <a:t>3</a:t>
            </a:fld>
            <a:endParaRPr lang="en-US"/>
          </a:p>
        </p:txBody>
      </p:sp>
    </p:spTree>
    <p:extLst>
      <p:ext uri="{BB962C8B-B14F-4D97-AF65-F5344CB8AC3E}">
        <p14:creationId xmlns:p14="http://schemas.microsoft.com/office/powerpoint/2010/main" val="2838830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4DBFA0-E153-4FAE-87CE-1E856C41A756}" type="slidenum">
              <a:rPr lang="en-US" smtClean="0"/>
              <a:pPr>
                <a:defRPr/>
              </a:pPr>
              <a:t>5</a:t>
            </a:fld>
            <a:endParaRPr lang="en-US"/>
          </a:p>
        </p:txBody>
      </p:sp>
    </p:spTree>
    <p:extLst>
      <p:ext uri="{BB962C8B-B14F-4D97-AF65-F5344CB8AC3E}">
        <p14:creationId xmlns:p14="http://schemas.microsoft.com/office/powerpoint/2010/main" val="2459952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4DBFA0-E153-4FAE-87CE-1E856C41A756}" type="slidenum">
              <a:rPr lang="en-US" smtClean="0"/>
              <a:pPr>
                <a:defRPr/>
              </a:pPr>
              <a:t>6</a:t>
            </a:fld>
            <a:endParaRPr lang="en-US"/>
          </a:p>
        </p:txBody>
      </p:sp>
    </p:spTree>
    <p:extLst>
      <p:ext uri="{BB962C8B-B14F-4D97-AF65-F5344CB8AC3E}">
        <p14:creationId xmlns:p14="http://schemas.microsoft.com/office/powerpoint/2010/main" val="3586337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these campus and consortium grants, PIF funds six systemwide initiatives in FY19, ranging from $467K for </a:t>
            </a:r>
            <a:r>
              <a:rPr lang="en-US" dirty="0" err="1"/>
              <a:t>MassTransfer</a:t>
            </a:r>
            <a:r>
              <a:rPr lang="en-US" dirty="0"/>
              <a:t> to $26K for Developmental Education.</a:t>
            </a:r>
          </a:p>
        </p:txBody>
      </p:sp>
      <p:sp>
        <p:nvSpPr>
          <p:cNvPr id="4" name="Slide Number Placeholder 3"/>
          <p:cNvSpPr>
            <a:spLocks noGrp="1"/>
          </p:cNvSpPr>
          <p:nvPr>
            <p:ph type="sldNum" sz="quarter" idx="5"/>
          </p:nvPr>
        </p:nvSpPr>
        <p:spPr/>
        <p:txBody>
          <a:bodyPr/>
          <a:lstStyle/>
          <a:p>
            <a:pPr>
              <a:defRPr/>
            </a:pPr>
            <a:fld id="{8C4DBFA0-E153-4FAE-87CE-1E856C41A756}" type="slidenum">
              <a:rPr lang="en-US" smtClean="0"/>
              <a:pPr>
                <a:defRPr/>
              </a:pPr>
              <a:t>7</a:t>
            </a:fld>
            <a:endParaRPr lang="en-US"/>
          </a:p>
        </p:txBody>
      </p:sp>
    </p:spTree>
    <p:extLst>
      <p:ext uri="{BB962C8B-B14F-4D97-AF65-F5344CB8AC3E}">
        <p14:creationId xmlns:p14="http://schemas.microsoft.com/office/powerpoint/2010/main" val="1878201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D4A4DBD2-7BBE-4850-AC1C-E197177BC6C8}" type="slidenum">
              <a:rPr lang="en-US" smtClean="0"/>
              <a:pPr>
                <a:defRPr/>
              </a:pPr>
              <a:t>9</a:t>
            </a:fld>
            <a:endParaRPr lang="en-US"/>
          </a:p>
        </p:txBody>
      </p:sp>
    </p:spTree>
    <p:extLst>
      <p:ext uri="{BB962C8B-B14F-4D97-AF65-F5344CB8AC3E}">
        <p14:creationId xmlns:p14="http://schemas.microsoft.com/office/powerpoint/2010/main" val="2182191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4DBFA0-E153-4FAE-87CE-1E856C41A756}" type="slidenum">
              <a:rPr lang="en-US" smtClean="0"/>
              <a:pPr>
                <a:defRPr/>
              </a:pPr>
              <a:t>10</a:t>
            </a:fld>
            <a:endParaRPr lang="en-US"/>
          </a:p>
        </p:txBody>
      </p:sp>
    </p:spTree>
    <p:extLst>
      <p:ext uri="{BB962C8B-B14F-4D97-AF65-F5344CB8AC3E}">
        <p14:creationId xmlns:p14="http://schemas.microsoft.com/office/powerpoint/2010/main" val="1600142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4DBFA0-E153-4FAE-87CE-1E856C41A756}" type="slidenum">
              <a:rPr lang="en-US" smtClean="0"/>
              <a:pPr>
                <a:defRPr/>
              </a:pPr>
              <a:t>11</a:t>
            </a:fld>
            <a:endParaRPr lang="en-US"/>
          </a:p>
        </p:txBody>
      </p:sp>
    </p:spTree>
    <p:extLst>
      <p:ext uri="{BB962C8B-B14F-4D97-AF65-F5344CB8AC3E}">
        <p14:creationId xmlns:p14="http://schemas.microsoft.com/office/powerpoint/2010/main" val="1351504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chemeClr val="bg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990600"/>
            <a:ext cx="7772400" cy="2819400"/>
          </a:xfrm>
        </p:spPr>
        <p:txBody>
          <a:bodyPr tIns="0" bIns="0" rtlCol="0" anchor="b">
            <a:normAutofit/>
            <a:scene3d>
              <a:camera prst="orthographicFront"/>
              <a:lightRig rig="threePt" dir="t">
                <a:rot lat="0" lon="0" rev="4800000"/>
              </a:lightRig>
            </a:scene3d>
            <a:sp3d prstMaterial="matte"/>
          </a:bodyPr>
          <a:lstStyle>
            <a:lvl1pPr algn="l">
              <a:lnSpc>
                <a:spcPct val="90000"/>
              </a:lnSpc>
              <a:defRPr sz="6000" b="0">
                <a:solidFill>
                  <a:schemeClr val="tx1"/>
                </a:solidFill>
                <a:latin typeface="Franklin Gothic Demi" panose="020B0703020102020204" pitchFamily="34" charset="0"/>
              </a:defRPr>
            </a:lvl1pPr>
            <a:extLst/>
          </a:lstStyle>
          <a:p>
            <a:r>
              <a:rPr lang="en-US"/>
              <a:t>Click to edit Master title style</a:t>
            </a:r>
            <a:endParaRPr lang="en-US" dirty="0"/>
          </a:p>
        </p:txBody>
      </p:sp>
      <p:pic>
        <p:nvPicPr>
          <p:cNvPr id="7"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10714" y="6248400"/>
            <a:ext cx="1904686" cy="504741"/>
          </a:xfrm>
          <a:prstGeom prst="rect">
            <a:avLst/>
          </a:prstGeom>
          <a:noFill/>
          <a:ln w="9525">
            <a:noFill/>
            <a:miter lim="800000"/>
            <a:headEnd/>
            <a:tailEnd/>
          </a:ln>
        </p:spPr>
      </p:pic>
      <p:sp>
        <p:nvSpPr>
          <p:cNvPr id="12" name="Text Placeholder 11"/>
          <p:cNvSpPr>
            <a:spLocks noGrp="1"/>
          </p:cNvSpPr>
          <p:nvPr>
            <p:ph type="body" sz="quarter" idx="10" hasCustomPrompt="1"/>
          </p:nvPr>
        </p:nvSpPr>
        <p:spPr>
          <a:xfrm>
            <a:off x="152400" y="6048375"/>
            <a:ext cx="6019800" cy="733425"/>
          </a:xfrm>
        </p:spPr>
        <p:txBody>
          <a:bodyPr anchor="b"/>
          <a:lstStyle>
            <a:lvl1pPr marL="119062" indent="0">
              <a:buNone/>
              <a:defRPr lang="en-US" sz="1600" kern="1200" baseline="0" dirty="0" smtClean="0">
                <a:solidFill>
                  <a:schemeClr val="bg2"/>
                </a:solidFill>
                <a:latin typeface="+mn-lt"/>
                <a:ea typeface="+mn-ea"/>
                <a:cs typeface="+mn-cs"/>
              </a:defRPr>
            </a:lvl1pPr>
          </a:lstStyle>
          <a:p>
            <a:r>
              <a:rPr lang="en-US" dirty="0"/>
              <a:t>Meeting Name — Month DD, YYYY</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3C7942-2CBE-4A93-A793-B19B0FBA0D26}"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E864EA-2263-48CF-97A1-BCF8FCDF6F02}" type="slidenum">
              <a:rPr lang="en-US" smtClean="0"/>
              <a:t>‹#›</a:t>
            </a:fld>
            <a:endParaRPr lang="en-US"/>
          </a:p>
        </p:txBody>
      </p:sp>
    </p:spTree>
    <p:extLst>
      <p:ext uri="{BB962C8B-B14F-4D97-AF65-F5344CB8AC3E}">
        <p14:creationId xmlns:p14="http://schemas.microsoft.com/office/powerpoint/2010/main" val="1369055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txBox="1">
            <a:spLocks/>
          </p:cNvSpPr>
          <p:nvPr/>
        </p:nvSpPr>
        <p:spPr>
          <a:xfrm>
            <a:off x="430213" y="690563"/>
            <a:ext cx="7086600" cy="609600"/>
          </a:xfrm>
          <a:prstGeom prst="rect">
            <a:avLst/>
          </a:prstGeom>
        </p:spPr>
        <p:txBody>
          <a:bodyPr rIns="45720" anchor="ctr"/>
          <a:lstStyle>
            <a:lvl1pPr>
              <a:defRPr sz="2400"/>
            </a:lvl1pPr>
            <a:extLst/>
          </a:lstStyle>
          <a:p>
            <a:pPr fontAlgn="auto">
              <a:spcAft>
                <a:spcPts val="0"/>
              </a:spcAft>
              <a:defRPr/>
            </a:pPr>
            <a:endParaRPr lang="en-US" sz="4000" dirty="0">
              <a:solidFill>
                <a:schemeClr val="bg1"/>
              </a:solidFill>
              <a:latin typeface="+mj-lt"/>
              <a:ea typeface="+mj-ea"/>
              <a:cs typeface="+mj-cs"/>
            </a:endParaRPr>
          </a:p>
        </p:txBody>
      </p:sp>
      <p:sp>
        <p:nvSpPr>
          <p:cNvPr id="6"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B26A067F-84F0-4FCB-91BD-A4BAD644B6F1}" type="slidenum">
              <a:rPr lang="en-US" sz="1200" smtClean="0">
                <a:solidFill>
                  <a:schemeClr val="tx1">
                    <a:tint val="95000"/>
                  </a:schemeClr>
                </a:solidFill>
                <a:latin typeface="+mn-lt"/>
              </a:rPr>
              <a:pPr algn="r" fontAlgn="auto">
                <a:spcBef>
                  <a:spcPts val="0"/>
                </a:spcBef>
                <a:spcAft>
                  <a:spcPts val="0"/>
                </a:spcAft>
                <a:defRPr/>
              </a:pPr>
              <a:t>‹#›</a:t>
            </a:fld>
            <a:endParaRPr lang="en-US" sz="1200" dirty="0">
              <a:solidFill>
                <a:schemeClr val="tx1">
                  <a:tint val="95000"/>
                </a:schemeClr>
              </a:solidFill>
              <a:latin typeface="+mn-lt"/>
            </a:endParaRPr>
          </a:p>
        </p:txBody>
      </p:sp>
      <p:sp>
        <p:nvSpPr>
          <p:cNvPr id="3" name="Content Placeholder 2"/>
          <p:cNvSpPr>
            <a:spLocks noGrp="1"/>
          </p:cNvSpPr>
          <p:nvPr>
            <p:ph idx="1"/>
          </p:nvPr>
        </p:nvSpPr>
        <p:spPr>
          <a:xfrm>
            <a:off x="381000" y="1600200"/>
            <a:ext cx="8382000" cy="4625975"/>
          </a:xfrm>
        </p:spPr>
        <p:txBody>
          <a:bodyPr/>
          <a:lstStyle>
            <a:lvl1pPr>
              <a:spcBef>
                <a:spcPts val="1200"/>
              </a:spcBef>
              <a:defRPr sz="3200"/>
            </a:lvl1pPr>
            <a:lvl2pPr>
              <a:spcBef>
                <a:spcPts val="480"/>
              </a:spcBef>
              <a:defRPr sz="2800"/>
            </a:lvl2pPr>
            <a:lvl3pPr>
              <a:defRPr sz="24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p:nvPr>
        </p:nvSpPr>
        <p:spPr>
          <a:xfrm>
            <a:off x="304800" y="152400"/>
            <a:ext cx="8537222" cy="457200"/>
          </a:xfrm>
        </p:spPr>
        <p:txBody>
          <a:bodyPr/>
          <a:lstStyle>
            <a:lvl1pPr algn="l" rtl="0" eaLnBrk="0" fontAlgn="base" hangingPunct="0">
              <a:spcBef>
                <a:spcPct val="0"/>
              </a:spcBef>
              <a:spcAft>
                <a:spcPct val="0"/>
              </a:spcAft>
              <a:buNone/>
              <a:defRPr lang="en-US" sz="2000" b="1" kern="1200" dirty="0" smtClean="0">
                <a:solidFill>
                  <a:schemeClr val="bg2"/>
                </a:solidFill>
                <a:latin typeface="+mj-lt"/>
                <a:ea typeface="+mj-ea"/>
                <a:cs typeface="+mj-cs"/>
              </a:defRPr>
            </a:lvl1pPr>
          </a:lstStyle>
          <a:p>
            <a:pPr lvl="0"/>
            <a:r>
              <a:rPr lang="en-US"/>
              <a:t>Click to edit Master text styles</a:t>
            </a:r>
          </a:p>
        </p:txBody>
      </p:sp>
      <p:sp>
        <p:nvSpPr>
          <p:cNvPr id="12" name="Title 11"/>
          <p:cNvSpPr>
            <a:spLocks noGrp="1"/>
          </p:cNvSpPr>
          <p:nvPr>
            <p:ph type="title"/>
          </p:nvPr>
        </p:nvSpPr>
        <p:spPr>
          <a:xfrm>
            <a:off x="381000" y="533400"/>
            <a:ext cx="8382000" cy="838200"/>
          </a:xfrm>
        </p:spPr>
        <p:txBody>
          <a:bodyPr/>
          <a:lstStyle>
            <a:lvl1pPr>
              <a:defRPr sz="4000"/>
            </a:lvl1pPr>
          </a:lstStyle>
          <a:p>
            <a:r>
              <a:rPr lang="en-US"/>
              <a:t>Click to edit Master title style</a:t>
            </a:r>
            <a:endParaRPr lang="en-US" dirty="0"/>
          </a:p>
        </p:txBody>
      </p:sp>
      <p:sp>
        <p:nvSpPr>
          <p:cNvPr id="7" name="Date Placeholder 3"/>
          <p:cNvSpPr>
            <a:spLocks noGrp="1"/>
          </p:cNvSpPr>
          <p:nvPr>
            <p:ph type="dt" sz="half" idx="14"/>
          </p:nvPr>
        </p:nvSpPr>
        <p:spPr/>
        <p:txBody>
          <a:bodyPr/>
          <a:lstStyle>
            <a:lvl1pPr>
              <a:defRPr/>
            </a:lvl1pPr>
          </a:lstStyle>
          <a:p>
            <a:pPr>
              <a:defRPr/>
            </a:pPr>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ng Title and Content">
    <p:spTree>
      <p:nvGrpSpPr>
        <p:cNvPr id="1" name=""/>
        <p:cNvGrpSpPr/>
        <p:nvPr/>
      </p:nvGrpSpPr>
      <p:grpSpPr>
        <a:xfrm>
          <a:off x="0" y="0"/>
          <a:ext cx="0" cy="0"/>
          <a:chOff x="0" y="0"/>
          <a:chExt cx="0" cy="0"/>
        </a:xfrm>
      </p:grpSpPr>
      <p:sp>
        <p:nvSpPr>
          <p:cNvPr id="5" name="Rectangle 4"/>
          <p:cNvSpPr/>
          <p:nvPr/>
        </p:nvSpPr>
        <p:spPr bwMode="ltGray">
          <a:xfrm>
            <a:off x="0" y="0"/>
            <a:ext cx="9144000" cy="1905000"/>
          </a:xfrm>
          <a:prstGeom prst="rect">
            <a:avLst/>
          </a:prstGeom>
          <a:solidFill>
            <a:schemeClr val="tx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invGray">
          <a:xfrm>
            <a:off x="0" y="1860550"/>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2089E3F3-A662-46B0-A7D1-E104A41C228F}" type="slidenum">
              <a:rPr lang="en-US" sz="1200" smtClean="0">
                <a:solidFill>
                  <a:schemeClr val="tx1">
                    <a:tint val="95000"/>
                  </a:schemeClr>
                </a:solidFill>
                <a:latin typeface="+mn-lt"/>
              </a:rPr>
              <a:pPr algn="r" fontAlgn="auto">
                <a:spcBef>
                  <a:spcPts val="0"/>
                </a:spcBef>
                <a:spcAft>
                  <a:spcPts val="0"/>
                </a:spcAft>
                <a:defRPr/>
              </a:pPr>
              <a:t>‹#›</a:t>
            </a:fld>
            <a:endParaRPr lang="en-US" sz="1200" dirty="0">
              <a:solidFill>
                <a:schemeClr val="tx1">
                  <a:tint val="95000"/>
                </a:schemeClr>
              </a:solidFill>
              <a:latin typeface="+mn-lt"/>
            </a:endParaRPr>
          </a:p>
        </p:txBody>
      </p:sp>
      <p:sp>
        <p:nvSpPr>
          <p:cNvPr id="10" name="Content Placeholder 2"/>
          <p:cNvSpPr>
            <a:spLocks noGrp="1"/>
          </p:cNvSpPr>
          <p:nvPr>
            <p:ph idx="1"/>
          </p:nvPr>
        </p:nvSpPr>
        <p:spPr>
          <a:xfrm>
            <a:off x="457200" y="2057400"/>
            <a:ext cx="8382000" cy="4321175"/>
          </a:xfrm>
        </p:spPr>
        <p:txBody>
          <a:bodyPr/>
          <a:lstStyle>
            <a:lvl1pPr>
              <a:spcBef>
                <a:spcPts val="1200"/>
              </a:spcBef>
              <a:defRPr sz="3200"/>
            </a:lvl1pPr>
            <a:lvl2pPr>
              <a:spcBef>
                <a:spcPts val="480"/>
              </a:spcBef>
              <a:defRPr sz="2800"/>
            </a:lvl2pPr>
            <a:lvl3pPr>
              <a:defRPr sz="24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8"/>
          <p:cNvSpPr>
            <a:spLocks noGrp="1"/>
          </p:cNvSpPr>
          <p:nvPr>
            <p:ph type="body" sz="quarter" idx="13"/>
          </p:nvPr>
        </p:nvSpPr>
        <p:spPr>
          <a:xfrm>
            <a:off x="225778" y="152400"/>
            <a:ext cx="8537222" cy="457200"/>
          </a:xfrm>
        </p:spPr>
        <p:txBody>
          <a:bodyPr/>
          <a:lstStyle>
            <a:lvl1pPr algn="l" rtl="0" eaLnBrk="0" fontAlgn="base" hangingPunct="0">
              <a:spcBef>
                <a:spcPct val="0"/>
              </a:spcBef>
              <a:spcAft>
                <a:spcPct val="0"/>
              </a:spcAft>
              <a:buNone/>
              <a:defRPr lang="en-US" sz="2000" b="1" kern="1200" dirty="0" smtClean="0">
                <a:solidFill>
                  <a:schemeClr val="bg2"/>
                </a:solidFill>
                <a:latin typeface="+mj-lt"/>
                <a:ea typeface="+mj-ea"/>
                <a:cs typeface="+mj-cs"/>
              </a:defRPr>
            </a:lvl1pPr>
          </a:lstStyle>
          <a:p>
            <a:pPr lvl="0"/>
            <a:r>
              <a:rPr lang="en-US"/>
              <a:t>Click to edit Master text styles</a:t>
            </a:r>
          </a:p>
        </p:txBody>
      </p:sp>
      <p:sp>
        <p:nvSpPr>
          <p:cNvPr id="11" name="Title 11"/>
          <p:cNvSpPr>
            <a:spLocks noGrp="1"/>
          </p:cNvSpPr>
          <p:nvPr>
            <p:ph type="title"/>
          </p:nvPr>
        </p:nvSpPr>
        <p:spPr>
          <a:xfrm>
            <a:off x="304800" y="609600"/>
            <a:ext cx="8382000" cy="1219200"/>
          </a:xfrm>
        </p:spPr>
        <p:txBody>
          <a:bodyPr/>
          <a:lstStyle>
            <a:lvl1pPr>
              <a:lnSpc>
                <a:spcPts val="4200"/>
              </a:lnSpc>
              <a:defRPr sz="4000"/>
            </a:lvl1pPr>
          </a:lstStyle>
          <a:p>
            <a:r>
              <a:rPr lang="en-US"/>
              <a:t>Click to edit Master title style</a:t>
            </a:r>
            <a:endParaRPr lang="en-US" dirty="0"/>
          </a:p>
        </p:txBody>
      </p:sp>
      <p:sp>
        <p:nvSpPr>
          <p:cNvPr id="8" name="Date Placeholder 2"/>
          <p:cNvSpPr>
            <a:spLocks noGrp="1"/>
          </p:cNvSpPr>
          <p:nvPr>
            <p:ph type="dt" sz="half" idx="14"/>
          </p:nvPr>
        </p:nvSpPr>
        <p:spPr/>
        <p:txBody>
          <a:bodyPr/>
          <a:lstStyle>
            <a:lvl1pPr>
              <a:defRPr/>
            </a:lvl1pPr>
          </a:lstStyle>
          <a:p>
            <a:pPr>
              <a:defRPr/>
            </a:pPr>
            <a:endParaRPr lang="en-US"/>
          </a:p>
        </p:txBody>
      </p:sp>
      <p:sp>
        <p:nvSpPr>
          <p:cNvPr id="9" name="Footer Placeholder 3"/>
          <p:cNvSpPr>
            <a:spLocks noGrp="1"/>
          </p:cNvSpPr>
          <p:nvPr>
            <p:ph type="ftr" sz="quarter" idx="15"/>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chemeClr val="bg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533400" y="118872"/>
            <a:ext cx="8229600" cy="1636776"/>
          </a:xfrm>
        </p:spPr>
        <p:txBody>
          <a:bodyPr tIns="0" rIns="91440" bIns="0" rtlCol="0" anchor="b">
            <a:normAutofit/>
            <a:scene3d>
              <a:camera prst="orthographicFront"/>
              <a:lightRig rig="threePt" dir="t">
                <a:rot lat="0" lon="0" rev="4800000"/>
              </a:lightRig>
            </a:scene3d>
            <a:sp3d prstMaterial="matte"/>
          </a:bodyPr>
          <a:lstStyle>
            <a:lvl1pPr algn="l">
              <a:defRPr sz="4400" b="1" cap="none" baseline="0">
                <a:solidFill>
                  <a:schemeClr val="tx2"/>
                </a:solidFill>
              </a:defRPr>
            </a:lvl1pPr>
            <a:extLst/>
          </a:lstStyle>
          <a:p>
            <a:r>
              <a:rPr lang="en-US"/>
              <a:t>Click to edit Master title style</a:t>
            </a:r>
            <a:endParaRPr lang="en-US" dirty="0"/>
          </a:p>
        </p:txBody>
      </p:sp>
      <p:sp>
        <p:nvSpPr>
          <p:cNvPr id="3" name="Text Placeholder 2"/>
          <p:cNvSpPr>
            <a:spLocks noGrp="1"/>
          </p:cNvSpPr>
          <p:nvPr>
            <p:ph type="body" idx="1"/>
          </p:nvPr>
        </p:nvSpPr>
        <p:spPr>
          <a:xfrm>
            <a:off x="524009" y="1828800"/>
            <a:ext cx="8238991"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566F930-4FD0-44EA-B6E9-27C19B13C7B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DC8E82DE-B153-45E1-940C-6CE8844F02AA}" type="slidenum">
              <a:rPr lang="en-US" sz="1200" smtClean="0">
                <a:solidFill>
                  <a:schemeClr val="tx1">
                    <a:tint val="95000"/>
                  </a:schemeClr>
                </a:solidFill>
                <a:latin typeface="+mn-lt"/>
              </a:rPr>
              <a:pPr algn="r" fontAlgn="auto">
                <a:spcBef>
                  <a:spcPts val="0"/>
                </a:spcBef>
                <a:spcAft>
                  <a:spcPts val="0"/>
                </a:spcAft>
                <a:defRPr/>
              </a:pPr>
              <a:t>‹#›</a:t>
            </a:fld>
            <a:endParaRPr lang="en-US" sz="1200" dirty="0">
              <a:solidFill>
                <a:schemeClr val="tx1">
                  <a:tint val="95000"/>
                </a:schemeClr>
              </a:solidFill>
              <a:latin typeface="+mn-lt"/>
            </a:endParaRPr>
          </a:p>
        </p:txBody>
      </p:sp>
      <p:sp>
        <p:nvSpPr>
          <p:cNvPr id="3" name="Content Placeholder 2"/>
          <p:cNvSpPr>
            <a:spLocks noGrp="1"/>
          </p:cNvSpPr>
          <p:nvPr>
            <p:ph sz="half" idx="1"/>
          </p:nvPr>
        </p:nvSpPr>
        <p:spPr>
          <a:xfrm>
            <a:off x="304800" y="1773936"/>
            <a:ext cx="4191000" cy="4623816"/>
          </a:xfrm>
        </p:spPr>
        <p:txBody>
          <a:bodyPr lIns="91440"/>
          <a:lstStyle>
            <a:lvl1pPr>
              <a:defRPr sz="3200"/>
            </a:lvl1pPr>
            <a:lvl2pPr>
              <a:defRPr sz="2800"/>
            </a:lvl2pPr>
            <a:lvl3pPr>
              <a:defRPr sz="24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73936"/>
            <a:ext cx="4114800" cy="4623816"/>
          </a:xfrm>
        </p:spPr>
        <p:txBody>
          <a:bodyPr/>
          <a:lstStyle>
            <a:lvl1pPr>
              <a:defRPr sz="3200"/>
            </a:lvl1pPr>
            <a:lvl2pPr>
              <a:defRPr sz="2800"/>
            </a:lvl2pPr>
            <a:lvl3pPr>
              <a:defRPr sz="24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8"/>
          <p:cNvSpPr>
            <a:spLocks noGrp="1"/>
          </p:cNvSpPr>
          <p:nvPr>
            <p:ph type="body" sz="quarter" idx="16"/>
          </p:nvPr>
        </p:nvSpPr>
        <p:spPr>
          <a:xfrm>
            <a:off x="228600" y="152400"/>
            <a:ext cx="8382000" cy="457200"/>
          </a:xfrm>
        </p:spPr>
        <p:txBody>
          <a:bodyPr/>
          <a:lstStyle>
            <a:lvl1pPr algn="l" rtl="0" eaLnBrk="0" fontAlgn="base" hangingPunct="0">
              <a:spcBef>
                <a:spcPct val="0"/>
              </a:spcBef>
              <a:spcAft>
                <a:spcPct val="0"/>
              </a:spcAft>
              <a:buNone/>
              <a:defRPr lang="en-US" sz="2000" b="1" kern="1200" dirty="0" smtClean="0">
                <a:solidFill>
                  <a:schemeClr val="bg2"/>
                </a:solidFill>
                <a:latin typeface="+mj-lt"/>
                <a:ea typeface="+mj-ea"/>
                <a:cs typeface="+mj-cs"/>
              </a:defRPr>
            </a:lvl1pPr>
          </a:lstStyle>
          <a:p>
            <a:pPr lvl="0"/>
            <a:r>
              <a:rPr lang="en-US"/>
              <a:t>Click to edit Master text styles</a:t>
            </a:r>
          </a:p>
        </p:txBody>
      </p:sp>
      <p:sp>
        <p:nvSpPr>
          <p:cNvPr id="13" name="Title 11"/>
          <p:cNvSpPr>
            <a:spLocks noGrp="1"/>
          </p:cNvSpPr>
          <p:nvPr>
            <p:ph type="title"/>
          </p:nvPr>
        </p:nvSpPr>
        <p:spPr>
          <a:xfrm>
            <a:off x="304800" y="533400"/>
            <a:ext cx="8229600" cy="838200"/>
          </a:xfrm>
        </p:spPr>
        <p:txBody>
          <a:bodyPr/>
          <a:lstStyle>
            <a:lvl1pPr>
              <a:defRPr sz="4000"/>
            </a:lvl1pPr>
          </a:lstStyle>
          <a:p>
            <a:r>
              <a:rPr lang="en-US"/>
              <a:t>Click to edit Master title style</a:t>
            </a:r>
            <a:endParaRPr lang="en-US" dirty="0"/>
          </a:p>
        </p:txBody>
      </p:sp>
      <p:sp>
        <p:nvSpPr>
          <p:cNvPr id="7" name="Date Placeholder 3"/>
          <p:cNvSpPr>
            <a:spLocks noGrp="1"/>
          </p:cNvSpPr>
          <p:nvPr>
            <p:ph type="dt" sz="half" idx="17"/>
          </p:nvPr>
        </p:nvSpPr>
        <p:spPr/>
        <p:txBody>
          <a:bodyPr/>
          <a:lstStyle>
            <a:lvl1pPr>
              <a:defRPr/>
            </a:lvl1pPr>
          </a:lstStyle>
          <a:p>
            <a:pPr>
              <a:defRPr/>
            </a:pPr>
            <a:endParaRPr lang="en-US"/>
          </a:p>
        </p:txBody>
      </p:sp>
      <p:sp>
        <p:nvSpPr>
          <p:cNvPr id="8" name="Footer Placeholder 4"/>
          <p:cNvSpPr>
            <a:spLocks noGrp="1"/>
          </p:cNvSpPr>
          <p:nvPr>
            <p:ph type="ftr" sz="quarter" idx="18"/>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2E95CEF2-63C7-41D1-AC3B-F11D0AEA6F1D}" type="slidenum">
              <a:rPr lang="en-US" sz="1200" smtClean="0">
                <a:solidFill>
                  <a:schemeClr val="tx1">
                    <a:tint val="95000"/>
                  </a:schemeClr>
                </a:solidFill>
                <a:latin typeface="+mn-lt"/>
              </a:rPr>
              <a:pPr algn="r" fontAlgn="auto">
                <a:spcBef>
                  <a:spcPts val="0"/>
                </a:spcBef>
                <a:spcAft>
                  <a:spcPts val="0"/>
                </a:spcAft>
                <a:defRPr/>
              </a:pPr>
              <a:t>‹#›</a:t>
            </a:fld>
            <a:endParaRPr lang="en-US" sz="1200" dirty="0">
              <a:solidFill>
                <a:schemeClr val="tx1">
                  <a:tint val="95000"/>
                </a:schemeClr>
              </a:solidFill>
              <a:latin typeface="+mn-lt"/>
            </a:endParaRPr>
          </a:p>
        </p:txBody>
      </p:sp>
      <p:sp>
        <p:nvSpPr>
          <p:cNvPr id="10" name="Text Placeholder 8"/>
          <p:cNvSpPr>
            <a:spLocks noGrp="1"/>
          </p:cNvSpPr>
          <p:nvPr>
            <p:ph type="body" sz="quarter" idx="16"/>
          </p:nvPr>
        </p:nvSpPr>
        <p:spPr>
          <a:xfrm>
            <a:off x="228600" y="152400"/>
            <a:ext cx="8382000" cy="457200"/>
          </a:xfrm>
        </p:spPr>
        <p:txBody>
          <a:bodyPr/>
          <a:lstStyle>
            <a:lvl1pPr algn="l" rtl="0" eaLnBrk="0" fontAlgn="base" hangingPunct="0">
              <a:spcBef>
                <a:spcPct val="0"/>
              </a:spcBef>
              <a:spcAft>
                <a:spcPct val="0"/>
              </a:spcAft>
              <a:buNone/>
              <a:defRPr lang="en-US" sz="2000" b="1" kern="1200" dirty="0" smtClean="0">
                <a:solidFill>
                  <a:schemeClr val="bg2"/>
                </a:solidFill>
                <a:latin typeface="+mj-lt"/>
                <a:ea typeface="+mj-ea"/>
                <a:cs typeface="+mj-cs"/>
              </a:defRPr>
            </a:lvl1pPr>
          </a:lstStyle>
          <a:p>
            <a:pPr lvl="0"/>
            <a:r>
              <a:rPr lang="en-US"/>
              <a:t>Click to edit Master text styles</a:t>
            </a:r>
          </a:p>
        </p:txBody>
      </p:sp>
      <p:sp>
        <p:nvSpPr>
          <p:cNvPr id="11" name="Title 11"/>
          <p:cNvSpPr>
            <a:spLocks noGrp="1"/>
          </p:cNvSpPr>
          <p:nvPr>
            <p:ph type="title"/>
          </p:nvPr>
        </p:nvSpPr>
        <p:spPr>
          <a:xfrm>
            <a:off x="304800" y="533400"/>
            <a:ext cx="8229600" cy="838200"/>
          </a:xfrm>
        </p:spPr>
        <p:txBody>
          <a:bodyPr/>
          <a:lstStyle>
            <a:lvl1pPr>
              <a:defRPr sz="4000"/>
            </a:lvl1pPr>
          </a:lstStyle>
          <a:p>
            <a:r>
              <a:rPr lang="en-US"/>
              <a:t>Click to edit Master title style</a:t>
            </a:r>
            <a:endParaRPr lang="en-US" dirty="0"/>
          </a:p>
        </p:txBody>
      </p:sp>
      <p:sp>
        <p:nvSpPr>
          <p:cNvPr id="5" name="Date Placeholder 3"/>
          <p:cNvSpPr>
            <a:spLocks noGrp="1"/>
          </p:cNvSpPr>
          <p:nvPr>
            <p:ph type="dt" sz="half" idx="17"/>
          </p:nvPr>
        </p:nvSpPr>
        <p:spPr/>
        <p:txBody>
          <a:bodyPr/>
          <a:lstStyle>
            <a:lvl1pPr>
              <a:defRPr/>
            </a:lvl1pPr>
          </a:lstStyle>
          <a:p>
            <a:pPr>
              <a:defRPr/>
            </a:pPr>
            <a:endParaRPr lang="en-US"/>
          </a:p>
        </p:txBody>
      </p:sp>
      <p:sp>
        <p:nvSpPr>
          <p:cNvPr id="6" name="Footer Placeholder 4"/>
          <p:cNvSpPr>
            <a:spLocks noGrp="1"/>
          </p:cNvSpPr>
          <p:nvPr>
            <p:ph type="ftr" sz="quarter" idx="18"/>
          </p:nvPr>
        </p:nvSpPr>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C0A66E57-C0F8-4B8D-8854-D7A3DB0F0B4E}" type="slidenum">
              <a:rPr lang="en-US" sz="1200" smtClean="0">
                <a:solidFill>
                  <a:schemeClr val="tx1">
                    <a:tint val="95000"/>
                  </a:schemeClr>
                </a:solidFill>
                <a:latin typeface="+mn-lt"/>
              </a:rPr>
              <a:pPr algn="r" fontAlgn="auto">
                <a:spcBef>
                  <a:spcPts val="0"/>
                </a:spcBef>
                <a:spcAft>
                  <a:spcPts val="0"/>
                </a:spcAft>
                <a:defRPr/>
              </a:pPr>
              <a:t>‹#›</a:t>
            </a:fld>
            <a:endParaRPr lang="en-US" sz="1200" dirty="0">
              <a:solidFill>
                <a:schemeClr val="tx1">
                  <a:tint val="95000"/>
                </a:schemeClr>
              </a:solidFill>
              <a:latin typeface="+mn-lt"/>
            </a:endParaRPr>
          </a:p>
        </p:txBody>
      </p:sp>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ith Hero Image">
    <p:bg>
      <p:bgPr>
        <a:solidFill>
          <a:schemeClr val="bg2"/>
        </a:solidFill>
        <a:effectLst/>
      </p:bgPr>
    </p:bg>
    <p:spTree>
      <p:nvGrpSpPr>
        <p:cNvPr id="1" name=""/>
        <p:cNvGrpSpPr/>
        <p:nvPr/>
      </p:nvGrpSpPr>
      <p:grpSpPr>
        <a:xfrm>
          <a:off x="0" y="0"/>
          <a:ext cx="0" cy="0"/>
          <a:chOff x="0" y="0"/>
          <a:chExt cx="0" cy="0"/>
        </a:xfrm>
      </p:grpSpPr>
      <p:pic>
        <p:nvPicPr>
          <p:cNvPr id="6"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010714" y="6251964"/>
            <a:ext cx="1904686" cy="606036"/>
          </a:xfrm>
          <a:prstGeom prst="rect">
            <a:avLst/>
          </a:prstGeom>
          <a:noFill/>
          <a:ln w="9525">
            <a:noFill/>
            <a:miter lim="800000"/>
            <a:headEnd/>
            <a:tailEnd/>
          </a:ln>
        </p:spPr>
      </p:pic>
      <p:sp>
        <p:nvSpPr>
          <p:cNvPr id="3" name="Subtitle 2"/>
          <p:cNvSpPr>
            <a:spLocks noGrp="1"/>
          </p:cNvSpPr>
          <p:nvPr>
            <p:ph type="subTitle" idx="1" hasCustomPrompt="1"/>
          </p:nvPr>
        </p:nvSpPr>
        <p:spPr>
          <a:xfrm>
            <a:off x="228600" y="6248400"/>
            <a:ext cx="5486400" cy="457200"/>
          </a:xfrm>
        </p:spPr>
        <p:txBody>
          <a:bodyPr lIns="118872" tIns="0" rIns="45720" bIns="0" anchor="b"/>
          <a:lstStyle>
            <a:lvl1pPr marL="0" indent="0" algn="l">
              <a:buNone/>
              <a:defRPr sz="1600" b="0" baseline="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dirty="0"/>
              <a:t>Meeting Name — Month DD, YYYY</a:t>
            </a:r>
          </a:p>
        </p:txBody>
      </p:sp>
      <p:sp>
        <p:nvSpPr>
          <p:cNvPr id="4" name="Picture Placeholder 3"/>
          <p:cNvSpPr>
            <a:spLocks noGrp="1"/>
          </p:cNvSpPr>
          <p:nvPr>
            <p:ph type="pic" sz="quarter" idx="10"/>
          </p:nvPr>
        </p:nvSpPr>
        <p:spPr>
          <a:xfrm>
            <a:off x="0" y="-91440"/>
            <a:ext cx="9144000" cy="6144768"/>
          </a:xfrm>
          <a:solidFill>
            <a:schemeClr val="bg2"/>
          </a:solidFill>
        </p:spPr>
        <p:txBody>
          <a:bodyPr/>
          <a:lstStyle/>
          <a:p>
            <a:r>
              <a:rPr lang="en-US"/>
              <a:t>Click icon to add picture</a:t>
            </a:r>
          </a:p>
        </p:txBody>
      </p:sp>
      <p:sp>
        <p:nvSpPr>
          <p:cNvPr id="7" name="Rectangle 6"/>
          <p:cNvSpPr/>
          <p:nvPr userDrawn="1"/>
        </p:nvSpPr>
        <p:spPr bwMode="invGray">
          <a:xfrm>
            <a:off x="0" y="6049962"/>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69327714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Rectangle 4"/>
          <p:cNvSpPr/>
          <p:nvPr/>
        </p:nvSpPr>
        <p:spPr bwMode="ltGray">
          <a:xfrm>
            <a:off x="0" y="0"/>
            <a:ext cx="9144000" cy="1905000"/>
          </a:xfrm>
          <a:prstGeom prst="rect">
            <a:avLst/>
          </a:prstGeom>
          <a:solidFill>
            <a:schemeClr val="tx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bwMode="invGray">
          <a:xfrm>
            <a:off x="0" y="1860550"/>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2089E3F3-A662-46B0-A7D1-E104A41C228F}" type="slidenum">
              <a:rPr lang="en-US" sz="1200" smtClean="0">
                <a:solidFill>
                  <a:prstClr val="black">
                    <a:tint val="95000"/>
                  </a:prstClr>
                </a:solidFill>
                <a:latin typeface="Corbel"/>
              </a:rPr>
              <a:pPr algn="r" fontAlgn="auto">
                <a:spcBef>
                  <a:spcPts val="0"/>
                </a:spcBef>
                <a:spcAft>
                  <a:spcPts val="0"/>
                </a:spcAft>
                <a:defRPr/>
              </a:pPr>
              <a:t>‹#›</a:t>
            </a:fld>
            <a:endParaRPr lang="en-US" sz="1200" dirty="0">
              <a:solidFill>
                <a:prstClr val="black">
                  <a:tint val="95000"/>
                </a:prstClr>
              </a:solidFill>
              <a:latin typeface="Corbel"/>
            </a:endParaRPr>
          </a:p>
        </p:txBody>
      </p:sp>
      <p:sp>
        <p:nvSpPr>
          <p:cNvPr id="10" name="Content Placeholder 2"/>
          <p:cNvSpPr>
            <a:spLocks noGrp="1"/>
          </p:cNvSpPr>
          <p:nvPr>
            <p:ph idx="1"/>
          </p:nvPr>
        </p:nvSpPr>
        <p:spPr>
          <a:xfrm>
            <a:off x="609600" y="2057400"/>
            <a:ext cx="8229600" cy="4321175"/>
          </a:xfrm>
        </p:spPr>
        <p:txBody>
          <a:bodyPr/>
          <a:lstStyle>
            <a:lvl1pPr>
              <a:spcBef>
                <a:spcPts val="1200"/>
              </a:spcBef>
              <a:defRPr sz="3200"/>
            </a:lvl1pPr>
            <a:lvl2pPr>
              <a:spcBef>
                <a:spcPts val="480"/>
              </a:spcBef>
              <a:defRPr sz="2800"/>
            </a:lvl2pPr>
            <a:lvl3pPr>
              <a:defRPr sz="24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8"/>
          <p:cNvSpPr>
            <a:spLocks noGrp="1"/>
          </p:cNvSpPr>
          <p:nvPr>
            <p:ph type="body" sz="quarter" idx="13"/>
          </p:nvPr>
        </p:nvSpPr>
        <p:spPr>
          <a:xfrm>
            <a:off x="381000" y="152400"/>
            <a:ext cx="8382000" cy="457200"/>
          </a:xfrm>
        </p:spPr>
        <p:txBody>
          <a:bodyPr/>
          <a:lstStyle>
            <a:lvl1pPr algn="l" rtl="0" eaLnBrk="0" fontAlgn="base" hangingPunct="0">
              <a:spcBef>
                <a:spcPct val="0"/>
              </a:spcBef>
              <a:spcAft>
                <a:spcPct val="0"/>
              </a:spcAft>
              <a:buNone/>
              <a:defRPr lang="en-US" sz="2400" b="1" kern="1200" dirty="0" smtClean="0">
                <a:solidFill>
                  <a:schemeClr val="bg2"/>
                </a:solidFill>
                <a:latin typeface="+mj-lt"/>
                <a:ea typeface="+mj-ea"/>
                <a:cs typeface="+mj-cs"/>
              </a:defRPr>
            </a:lvl1pPr>
          </a:lstStyle>
          <a:p>
            <a:pPr lvl="0"/>
            <a:r>
              <a:rPr lang="en-US"/>
              <a:t>Click to edit Master text styles</a:t>
            </a:r>
          </a:p>
        </p:txBody>
      </p:sp>
      <p:sp>
        <p:nvSpPr>
          <p:cNvPr id="11" name="Title 11"/>
          <p:cNvSpPr>
            <a:spLocks noGrp="1"/>
          </p:cNvSpPr>
          <p:nvPr>
            <p:ph type="title"/>
          </p:nvPr>
        </p:nvSpPr>
        <p:spPr>
          <a:xfrm>
            <a:off x="457200" y="609600"/>
            <a:ext cx="8229600" cy="1219200"/>
          </a:xfrm>
        </p:spPr>
        <p:txBody>
          <a:bodyPr/>
          <a:lstStyle>
            <a:lvl1pPr>
              <a:lnSpc>
                <a:spcPts val="4200"/>
              </a:lnSpc>
              <a:defRPr sz="4000"/>
            </a:lvl1pPr>
          </a:lstStyle>
          <a:p>
            <a:r>
              <a:rPr lang="en-US"/>
              <a:t>Click to edit Master title style</a:t>
            </a:r>
            <a:endParaRPr lang="en-US" dirty="0"/>
          </a:p>
        </p:txBody>
      </p:sp>
      <p:sp>
        <p:nvSpPr>
          <p:cNvPr id="8" name="Date Placeholder 2"/>
          <p:cNvSpPr>
            <a:spLocks noGrp="1"/>
          </p:cNvSpPr>
          <p:nvPr>
            <p:ph type="dt" sz="half" idx="14"/>
          </p:nvPr>
        </p:nvSpPr>
        <p:spPr/>
        <p:txBody>
          <a:bodyPr/>
          <a:lstStyle>
            <a:lvl1pPr>
              <a:defRPr/>
            </a:lvl1pPr>
          </a:lstStyle>
          <a:p>
            <a:pPr>
              <a:defRPr/>
            </a:pPr>
            <a:endParaRPr lang="en-US">
              <a:solidFill>
                <a:prstClr val="black">
                  <a:tint val="95000"/>
                </a:prstClr>
              </a:solidFill>
            </a:endParaRPr>
          </a:p>
        </p:txBody>
      </p:sp>
      <p:sp>
        <p:nvSpPr>
          <p:cNvPr id="9" name="Footer Placeholder 3"/>
          <p:cNvSpPr>
            <a:spLocks noGrp="1"/>
          </p:cNvSpPr>
          <p:nvPr>
            <p:ph type="ftr" sz="quarter" idx="15"/>
          </p:nvPr>
        </p:nvSpPr>
        <p:spPr/>
        <p:txBody>
          <a:bodyPr/>
          <a:lstStyle>
            <a:lvl1pPr>
              <a:defRPr/>
            </a:lvl1pPr>
          </a:lstStyle>
          <a:p>
            <a:pPr>
              <a:defRPr/>
            </a:pPr>
            <a:endParaRPr lang="en-US">
              <a:solidFill>
                <a:prstClr val="black">
                  <a:tint val="95000"/>
                </a:prstClr>
              </a:solidFill>
            </a:endParaRPr>
          </a:p>
        </p:txBody>
      </p:sp>
    </p:spTree>
    <p:extLst>
      <p:ext uri="{BB962C8B-B14F-4D97-AF65-F5344CB8AC3E}">
        <p14:creationId xmlns:p14="http://schemas.microsoft.com/office/powerpoint/2010/main" val="252582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chemeClr val="tx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1"/>
          <p:cNvSpPr>
            <a:spLocks noGrp="1"/>
          </p:cNvSpPr>
          <p:nvPr>
            <p:ph type="title"/>
          </p:nvPr>
        </p:nvSpPr>
        <p:spPr bwMode="auto">
          <a:xfrm>
            <a:off x="304800" y="152400"/>
            <a:ext cx="8382000" cy="1250950"/>
          </a:xfrm>
          <a:prstGeom prst="rect">
            <a:avLst/>
          </a:prstGeom>
          <a:noFill/>
          <a:ln w="9525">
            <a:noFill/>
            <a:miter lim="800000"/>
            <a:headEnd/>
            <a:tailEnd/>
          </a:ln>
        </p:spPr>
        <p:txBody>
          <a:bodyPr vert="horz" wrap="square" lIns="91440" tIns="45720" rIns="45720" bIns="45720" numCol="1" anchor="ctr" anchorCtr="0" compatLnSpc="1">
            <a:prstTxWarp prst="textNoShape">
              <a:avLst/>
            </a:prstTxWarp>
          </a:bodyPr>
          <a:lstStyle/>
          <a:p>
            <a:pPr lvl="0"/>
            <a:r>
              <a:rPr lang="en-US"/>
              <a:t>Click to edit Master title style</a:t>
            </a:r>
            <a:endParaRPr lang="en-US" dirty="0"/>
          </a:p>
        </p:txBody>
      </p:sp>
      <p:sp>
        <p:nvSpPr>
          <p:cNvPr id="1029" name="Text Placeholder 2"/>
          <p:cNvSpPr>
            <a:spLocks noGrp="1"/>
          </p:cNvSpPr>
          <p:nvPr>
            <p:ph type="body" idx="1"/>
          </p:nvPr>
        </p:nvSpPr>
        <p:spPr bwMode="auto">
          <a:xfrm>
            <a:off x="304800" y="1774825"/>
            <a:ext cx="83820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4DB98637-2E44-408C-92DF-FBFBA33F18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7" r:id="rId6"/>
    <p:sldLayoutId id="2147484238" r:id="rId7"/>
    <p:sldLayoutId id="2147484239" r:id="rId8"/>
    <p:sldLayoutId id="2147484255" r:id="rId9"/>
    <p:sldLayoutId id="2147484256" r:id="rId10"/>
  </p:sldLayoutIdLst>
  <p:hf sldNum="0" hdr="0" ftr="0" dt="0"/>
  <p:txStyles>
    <p:titleStyle>
      <a:lvl1pPr algn="l" rtl="0" eaLnBrk="1" fontAlgn="base" hangingPunct="1">
        <a:spcBef>
          <a:spcPct val="0"/>
        </a:spcBef>
        <a:spcAft>
          <a:spcPct val="0"/>
        </a:spcAft>
        <a:defRPr sz="4500" kern="1200">
          <a:solidFill>
            <a:schemeClr val="bg1"/>
          </a:solidFill>
          <a:latin typeface="+mj-lt"/>
          <a:ea typeface="+mj-ea"/>
          <a:cs typeface="+mj-cs"/>
        </a:defRPr>
      </a:lvl1pPr>
      <a:lvl2pPr algn="l" rtl="0" eaLnBrk="1" fontAlgn="base" hangingPunct="1">
        <a:spcBef>
          <a:spcPct val="0"/>
        </a:spcBef>
        <a:spcAft>
          <a:spcPct val="0"/>
        </a:spcAft>
        <a:defRPr sz="4500">
          <a:solidFill>
            <a:schemeClr val="bg1"/>
          </a:solidFill>
          <a:latin typeface="Corbel" pitchFamily="34" charset="0"/>
        </a:defRPr>
      </a:lvl2pPr>
      <a:lvl3pPr algn="l" rtl="0" eaLnBrk="1" fontAlgn="base" hangingPunct="1">
        <a:spcBef>
          <a:spcPct val="0"/>
        </a:spcBef>
        <a:spcAft>
          <a:spcPct val="0"/>
        </a:spcAft>
        <a:defRPr sz="4500">
          <a:solidFill>
            <a:schemeClr val="bg1"/>
          </a:solidFill>
          <a:latin typeface="Corbel" pitchFamily="34" charset="0"/>
        </a:defRPr>
      </a:lvl3pPr>
      <a:lvl4pPr algn="l" rtl="0" eaLnBrk="1" fontAlgn="base" hangingPunct="1">
        <a:spcBef>
          <a:spcPct val="0"/>
        </a:spcBef>
        <a:spcAft>
          <a:spcPct val="0"/>
        </a:spcAft>
        <a:defRPr sz="4500">
          <a:solidFill>
            <a:schemeClr val="bg1"/>
          </a:solidFill>
          <a:latin typeface="Corbel" pitchFamily="34" charset="0"/>
        </a:defRPr>
      </a:lvl4pPr>
      <a:lvl5pPr algn="l" rtl="0" eaLnBrk="1" fontAlgn="base" hangingPunct="1">
        <a:spcBef>
          <a:spcPct val="0"/>
        </a:spcBef>
        <a:spcAft>
          <a:spcPct val="0"/>
        </a:spcAft>
        <a:defRPr sz="4500">
          <a:solidFill>
            <a:schemeClr val="bg1"/>
          </a:solidFill>
          <a:latin typeface="Corbel" pitchFamily="34" charset="0"/>
        </a:defRPr>
      </a:lvl5pPr>
      <a:lvl6pPr marL="457200" algn="l" rtl="0" eaLnBrk="1" fontAlgn="base" hangingPunct="1">
        <a:spcBef>
          <a:spcPct val="0"/>
        </a:spcBef>
        <a:spcAft>
          <a:spcPct val="0"/>
        </a:spcAft>
        <a:defRPr sz="4500">
          <a:solidFill>
            <a:schemeClr val="bg1"/>
          </a:solidFill>
          <a:latin typeface="Corbel" pitchFamily="34" charset="0"/>
        </a:defRPr>
      </a:lvl6pPr>
      <a:lvl7pPr marL="914400" algn="l" rtl="0" eaLnBrk="1" fontAlgn="base" hangingPunct="1">
        <a:spcBef>
          <a:spcPct val="0"/>
        </a:spcBef>
        <a:spcAft>
          <a:spcPct val="0"/>
        </a:spcAft>
        <a:defRPr sz="4500">
          <a:solidFill>
            <a:schemeClr val="bg1"/>
          </a:solidFill>
          <a:latin typeface="Corbel" pitchFamily="34" charset="0"/>
        </a:defRPr>
      </a:lvl7pPr>
      <a:lvl8pPr marL="1371600" algn="l" rtl="0" eaLnBrk="1" fontAlgn="base" hangingPunct="1">
        <a:spcBef>
          <a:spcPct val="0"/>
        </a:spcBef>
        <a:spcAft>
          <a:spcPct val="0"/>
        </a:spcAft>
        <a:defRPr sz="4500">
          <a:solidFill>
            <a:schemeClr val="bg1"/>
          </a:solidFill>
          <a:latin typeface="Corbel" pitchFamily="34" charset="0"/>
        </a:defRPr>
      </a:lvl8pPr>
      <a:lvl9pPr marL="1828800" algn="l" rtl="0" eaLnBrk="1" fontAlgn="base" hangingPunct="1">
        <a:spcBef>
          <a:spcPct val="0"/>
        </a:spcBef>
        <a:spcAft>
          <a:spcPct val="0"/>
        </a:spcAft>
        <a:defRPr sz="4500">
          <a:solidFill>
            <a:schemeClr val="bg1"/>
          </a:solidFill>
          <a:latin typeface="Corbel" pitchFamily="34" charset="0"/>
        </a:defRPr>
      </a:lvl9pPr>
      <a:extLst/>
    </p:titleStyle>
    <p:bodyStyle>
      <a:lvl1pPr marL="438150" indent="-319088" algn="l" rtl="0" eaLnBrk="1" fontAlgn="base" hangingPunct="1">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1" fontAlgn="base" hangingPunct="1">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1" fontAlgn="base" hangingPunct="1">
        <a:spcBef>
          <a:spcPct val="20000"/>
        </a:spcBef>
        <a:spcAft>
          <a:spcPct val="0"/>
        </a:spcAft>
        <a:buClr>
          <a:srgbClr val="C32D2E"/>
        </a:buClr>
        <a:buFont typeface="Arial" charset="0"/>
        <a:buChar char="▪"/>
        <a:defRPr sz="2400" kern="1200">
          <a:solidFill>
            <a:schemeClr val="tx1"/>
          </a:solidFill>
          <a:latin typeface="+mn-lt"/>
          <a:ea typeface="+mn-ea"/>
          <a:cs typeface="+mn-cs"/>
        </a:defRPr>
      </a:lvl3pPr>
      <a:lvl4pPr marL="1216025" indent="-182563" algn="l" rtl="0" eaLnBrk="1" fontAlgn="base" hangingPunct="1">
        <a:spcBef>
          <a:spcPct val="20000"/>
        </a:spcBef>
        <a:spcAft>
          <a:spcPct val="0"/>
        </a:spcAft>
        <a:buClr>
          <a:srgbClr val="84AA33"/>
        </a:buClr>
        <a:buFont typeface="Arial" charset="0"/>
        <a:buChar char="▪"/>
        <a:defRPr sz="2000" kern="1200">
          <a:solidFill>
            <a:schemeClr val="tx1"/>
          </a:solidFill>
          <a:latin typeface="+mn-lt"/>
          <a:ea typeface="+mn-ea"/>
          <a:cs typeface="+mn-cs"/>
        </a:defRPr>
      </a:lvl4pPr>
      <a:lvl5pPr marL="1425575" indent="-182563" algn="l" rtl="0" eaLnBrk="1" fontAlgn="base" hangingPunct="1">
        <a:spcBef>
          <a:spcPct val="20000"/>
        </a:spcBef>
        <a:spcAft>
          <a:spcPct val="0"/>
        </a:spcAft>
        <a:buClr>
          <a:srgbClr val="964305"/>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ma-opened-l@library.umass.ed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BHE Meeting  |  December 11, 2018</a:t>
            </a:r>
          </a:p>
          <a:p>
            <a:endParaRPr lang="en-US" dirty="0"/>
          </a:p>
        </p:txBody>
      </p:sp>
      <p:sp>
        <p:nvSpPr>
          <p:cNvPr id="2" name="Rectangle 1">
            <a:extLst>
              <a:ext uri="{FF2B5EF4-FFF2-40B4-BE49-F238E27FC236}">
                <a16:creationId xmlns:a16="http://schemas.microsoft.com/office/drawing/2014/main" id="{F6F6F180-47AC-42B1-B2A7-04026D90B77E}"/>
              </a:ext>
            </a:extLst>
          </p:cNvPr>
          <p:cNvSpPr/>
          <p:nvPr/>
        </p:nvSpPr>
        <p:spPr>
          <a:xfrm>
            <a:off x="0" y="0"/>
            <a:ext cx="9144000" cy="6019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8"/>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685800" y="228600"/>
            <a:ext cx="7803172" cy="571500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altLang="en-US" b="1" dirty="0"/>
              <a:t>Metrics:  </a:t>
            </a:r>
          </a:p>
          <a:p>
            <a:pPr marL="914400" lvl="1" indent="-457200">
              <a:buFont typeface="Wingdings" panose="05000000000000000000" pitchFamily="2" charset="2"/>
              <a:buChar char=""/>
            </a:pPr>
            <a:r>
              <a:rPr lang="en-US" altLang="en-US" dirty="0"/>
              <a:t>% increase in the use of OER over baseline established by Working Group in Fall 2018</a:t>
            </a:r>
          </a:p>
          <a:p>
            <a:pPr marL="914400" lvl="1" indent="-457200">
              <a:buFont typeface="Wingdings" panose="05000000000000000000" pitchFamily="2" charset="2"/>
              <a:buChar char=""/>
            </a:pPr>
            <a:r>
              <a:rPr lang="en-US" altLang="en-US" dirty="0"/>
              <a:t>Amount of money saved in textbook costs</a:t>
            </a:r>
          </a:p>
          <a:p>
            <a:pPr marL="914400" lvl="1" indent="-457200">
              <a:buFont typeface="Wingdings" panose="05000000000000000000" pitchFamily="2" charset="2"/>
              <a:buChar char=""/>
            </a:pPr>
            <a:r>
              <a:rPr lang="en-US" altLang="en-US" dirty="0"/>
              <a:t> % of faculty using OER in their courses </a:t>
            </a:r>
          </a:p>
          <a:p>
            <a:pPr marL="914400" lvl="1" indent="-457200">
              <a:buFont typeface="Wingdings" panose="05000000000000000000" pitchFamily="2" charset="2"/>
              <a:buChar char=""/>
            </a:pPr>
            <a:r>
              <a:rPr lang="en-US" altLang="en-US" dirty="0"/>
              <a:t>Success rates of students in courses using OER versus those using traditional textbooks </a:t>
            </a:r>
          </a:p>
          <a:p>
            <a:pPr marL="914400" lvl="1" indent="-457200">
              <a:buFont typeface="Wingdings" panose="05000000000000000000" pitchFamily="2" charset="2"/>
              <a:buChar char=""/>
            </a:pPr>
            <a:endParaRPr lang="en-US" altLang="en-US" dirty="0"/>
          </a:p>
          <a:p>
            <a:pPr marL="914400" lvl="1" indent="-457200">
              <a:buFont typeface="Wingdings" panose="05000000000000000000" pitchFamily="2" charset="2"/>
              <a:buChar char=""/>
            </a:pPr>
            <a:endParaRPr lang="en-US" altLang="en-US" dirty="0"/>
          </a:p>
        </p:txBody>
      </p:sp>
      <p:sp>
        <p:nvSpPr>
          <p:cNvPr id="7" name="Text Placeholder 6"/>
          <p:cNvSpPr>
            <a:spLocks noGrp="1"/>
          </p:cNvSpPr>
          <p:nvPr>
            <p:ph type="body" sz="quarter" idx="13"/>
          </p:nvPr>
        </p:nvSpPr>
        <p:spPr/>
        <p:txBody>
          <a:bodyPr/>
          <a:lstStyle/>
          <a:p>
            <a:r>
              <a:rPr lang="en-US" dirty="0"/>
              <a:t>Performance Incentive Fund: Encouraging Collaboration</a:t>
            </a:r>
          </a:p>
        </p:txBody>
      </p:sp>
      <p:sp>
        <p:nvSpPr>
          <p:cNvPr id="5" name="Title 4"/>
          <p:cNvSpPr>
            <a:spLocks noGrp="1"/>
          </p:cNvSpPr>
          <p:nvPr>
            <p:ph type="title"/>
          </p:nvPr>
        </p:nvSpPr>
        <p:spPr/>
        <p:txBody>
          <a:bodyPr/>
          <a:lstStyle/>
          <a:p>
            <a:r>
              <a:rPr lang="en-US" dirty="0"/>
              <a:t>How will we measure success?</a:t>
            </a:r>
          </a:p>
        </p:txBody>
      </p:sp>
    </p:spTree>
    <p:extLst>
      <p:ext uri="{BB962C8B-B14F-4D97-AF65-F5344CB8AC3E}">
        <p14:creationId xmlns:p14="http://schemas.microsoft.com/office/powerpoint/2010/main" val="3405190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76200"/>
            <a:ext cx="8229600" cy="1636776"/>
          </a:xfrm>
        </p:spPr>
        <p:txBody>
          <a:bodyPr>
            <a:normAutofit fontScale="90000"/>
          </a:bodyPr>
          <a:lstStyle/>
          <a:p>
            <a:r>
              <a:rPr lang="en-US" dirty="0"/>
              <a:t>Massachusetts Open Education: Achieving Access for All </a:t>
            </a:r>
          </a:p>
        </p:txBody>
      </p:sp>
      <p:sp>
        <p:nvSpPr>
          <p:cNvPr id="6" name="Text Placeholder 5"/>
          <p:cNvSpPr>
            <a:spLocks noGrp="1"/>
          </p:cNvSpPr>
          <p:nvPr>
            <p:ph type="body" idx="1"/>
          </p:nvPr>
        </p:nvSpPr>
        <p:spPr>
          <a:xfrm>
            <a:off x="524009" y="1633728"/>
            <a:ext cx="8238991" cy="685800"/>
          </a:xfrm>
        </p:spPr>
        <p:txBody>
          <a:bodyPr/>
          <a:lstStyle/>
          <a:p>
            <a:r>
              <a:rPr lang="en-US" dirty="0">
                <a:solidFill>
                  <a:schemeClr val="tx1"/>
                </a:solidFill>
              </a:rPr>
              <a:t>Marilyn Billings, University of Massachusetts Amherst  </a:t>
            </a:r>
          </a:p>
        </p:txBody>
      </p:sp>
    </p:spTree>
    <p:extLst>
      <p:ext uri="{BB962C8B-B14F-4D97-AF65-F5344CB8AC3E}">
        <p14:creationId xmlns:p14="http://schemas.microsoft.com/office/powerpoint/2010/main" val="3616870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b="1" dirty="0"/>
              <a:t>Collaborative project </a:t>
            </a:r>
            <a:r>
              <a:rPr lang="en-US" sz="2800" dirty="0"/>
              <a:t>focused on building awareness and capacity for open educational resources (OER) across the state</a:t>
            </a:r>
          </a:p>
          <a:p>
            <a:r>
              <a:rPr lang="en-US" sz="2800" b="1" dirty="0"/>
              <a:t>Offers direct benefits </a:t>
            </a:r>
            <a:r>
              <a:rPr lang="en-US" sz="2800" dirty="0"/>
              <a:t>to faculty and students at all 29 public higher education institutions in the Commonwealth</a:t>
            </a:r>
          </a:p>
          <a:p>
            <a:r>
              <a:rPr lang="en-US" sz="2800" b="1" dirty="0"/>
              <a:t>Leaders from across the state:</a:t>
            </a:r>
          </a:p>
          <a:p>
            <a:pPr lvl="1"/>
            <a:r>
              <a:rPr lang="en-US" dirty="0"/>
              <a:t>Community Colleges: Sue, Jody, Karen</a:t>
            </a:r>
          </a:p>
          <a:p>
            <a:pPr lvl="1"/>
            <a:r>
              <a:rPr lang="en-US" dirty="0"/>
              <a:t>State Universities: Matt, Vicki, Shu</a:t>
            </a:r>
          </a:p>
          <a:p>
            <a:pPr lvl="1"/>
            <a:r>
              <a:rPr lang="en-US" dirty="0"/>
              <a:t>University of Massachusetts: Marilyn, Jeremy</a:t>
            </a:r>
          </a:p>
          <a:p>
            <a:pPr lvl="1"/>
            <a:endParaRPr lang="en-US" dirty="0"/>
          </a:p>
        </p:txBody>
      </p:sp>
      <p:sp>
        <p:nvSpPr>
          <p:cNvPr id="6" name="Text Placeholder 5">
            <a:extLst>
              <a:ext uri="{FF2B5EF4-FFF2-40B4-BE49-F238E27FC236}">
                <a16:creationId xmlns:a16="http://schemas.microsoft.com/office/drawing/2014/main" id="{D12E3658-8D52-48FF-8F37-5FE3CEAA1681}"/>
              </a:ext>
            </a:extLst>
          </p:cNvPr>
          <p:cNvSpPr>
            <a:spLocks noGrp="1"/>
          </p:cNvSpPr>
          <p:nvPr>
            <p:ph type="body" sz="quarter" idx="13"/>
          </p:nvPr>
        </p:nvSpPr>
        <p:spPr/>
        <p:txBody>
          <a:bodyPr/>
          <a:lstStyle/>
          <a:p>
            <a:r>
              <a:rPr lang="en-US" dirty="0"/>
              <a:t>Massachusetts Open Education: Achieving Access for All </a:t>
            </a:r>
          </a:p>
        </p:txBody>
      </p:sp>
      <p:sp>
        <p:nvSpPr>
          <p:cNvPr id="2" name="Title 1"/>
          <p:cNvSpPr>
            <a:spLocks noGrp="1"/>
          </p:cNvSpPr>
          <p:nvPr>
            <p:ph type="title"/>
          </p:nvPr>
        </p:nvSpPr>
        <p:spPr/>
        <p:txBody>
          <a:bodyPr/>
          <a:lstStyle/>
          <a:p>
            <a:r>
              <a:rPr lang="en-US" dirty="0"/>
              <a:t>Goals of Grant</a:t>
            </a:r>
          </a:p>
        </p:txBody>
      </p:sp>
    </p:spTree>
    <p:extLst>
      <p:ext uri="{BB962C8B-B14F-4D97-AF65-F5344CB8AC3E}">
        <p14:creationId xmlns:p14="http://schemas.microsoft.com/office/powerpoint/2010/main" val="1341162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Assessing the OER Landscape</a:t>
            </a:r>
          </a:p>
          <a:p>
            <a:r>
              <a:rPr lang="en-US" dirty="0"/>
              <a:t>Data analysis</a:t>
            </a:r>
          </a:p>
          <a:p>
            <a:r>
              <a:rPr lang="en-US" dirty="0"/>
              <a:t>Workshop preparation</a:t>
            </a:r>
          </a:p>
          <a:p>
            <a:endParaRPr lang="en-US" dirty="0"/>
          </a:p>
          <a:p>
            <a:endParaRPr lang="en-US" dirty="0"/>
          </a:p>
        </p:txBody>
      </p:sp>
      <p:sp>
        <p:nvSpPr>
          <p:cNvPr id="8" name="Text Placeholder 7">
            <a:extLst>
              <a:ext uri="{FF2B5EF4-FFF2-40B4-BE49-F238E27FC236}">
                <a16:creationId xmlns:a16="http://schemas.microsoft.com/office/drawing/2014/main" id="{01D6AAFE-C7B1-4542-8206-5AD48C1CE0BA}"/>
              </a:ext>
            </a:extLst>
          </p:cNvPr>
          <p:cNvSpPr>
            <a:spLocks noGrp="1"/>
          </p:cNvSpPr>
          <p:nvPr>
            <p:ph type="body" sz="quarter" idx="13"/>
          </p:nvPr>
        </p:nvSpPr>
        <p:spPr/>
        <p:txBody>
          <a:bodyPr/>
          <a:lstStyle/>
          <a:p>
            <a:r>
              <a:rPr lang="en-US" dirty="0"/>
              <a:t>Massachusetts Open Education: Achieving Access for All </a:t>
            </a:r>
          </a:p>
        </p:txBody>
      </p:sp>
      <p:sp>
        <p:nvSpPr>
          <p:cNvPr id="2" name="Title 1"/>
          <p:cNvSpPr>
            <a:spLocks noGrp="1"/>
          </p:cNvSpPr>
          <p:nvPr>
            <p:ph type="title"/>
          </p:nvPr>
        </p:nvSpPr>
        <p:spPr/>
        <p:txBody>
          <a:bodyPr/>
          <a:lstStyle/>
          <a:p>
            <a:r>
              <a:rPr lang="en-US" dirty="0"/>
              <a:t>Statewide Survey of Public </a:t>
            </a:r>
            <a:br>
              <a:rPr lang="en-US" dirty="0"/>
            </a:br>
            <a:r>
              <a:rPr lang="en-US" dirty="0"/>
              <a:t>Higher Education	</a:t>
            </a:r>
          </a:p>
        </p:txBody>
      </p:sp>
    </p:spTree>
    <p:extLst>
      <p:ext uri="{BB962C8B-B14F-4D97-AF65-F5344CB8AC3E}">
        <p14:creationId xmlns:p14="http://schemas.microsoft.com/office/powerpoint/2010/main" val="3003254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200" b="1" dirty="0"/>
              <a:t>Understanding OER </a:t>
            </a:r>
            <a:r>
              <a:rPr lang="en-US" sz="2200" dirty="0"/>
              <a:t>(introduction, open licensing, shared examples of OER, and discussion of OER adoption models)</a:t>
            </a:r>
          </a:p>
          <a:p>
            <a:r>
              <a:rPr lang="en-US" sz="2200" b="1" dirty="0"/>
              <a:t>Teaching and Learning with Free and Open Educational Resources </a:t>
            </a:r>
            <a:r>
              <a:rPr lang="en-US" sz="2200" dirty="0"/>
              <a:t>(ways to find and use free, CC licensed and public domain content, and incorporating open pedagogy)</a:t>
            </a:r>
          </a:p>
          <a:p>
            <a:r>
              <a:rPr lang="en-US" sz="2200" b="1" dirty="0"/>
              <a:t>The Value of Open </a:t>
            </a:r>
            <a:r>
              <a:rPr lang="en-US" sz="2200" dirty="0"/>
              <a:t>(benefits of OER and open pedagogy, examples of OER initiatives, research on OER, and data on the impact of OER)</a:t>
            </a:r>
          </a:p>
          <a:p>
            <a:r>
              <a:rPr lang="en-US" sz="2200" b="1" dirty="0"/>
              <a:t>Implementing and Scaling OER Initiatives </a:t>
            </a:r>
            <a:r>
              <a:rPr lang="en-US" sz="2200" dirty="0"/>
              <a:t>(collaboration, starting your initiative, policy, strategies, structure and process, and communicating about OER)</a:t>
            </a:r>
          </a:p>
          <a:p>
            <a:r>
              <a:rPr lang="en-US" sz="2200" b="1" dirty="0"/>
              <a:t>Faculty receive $200 stipend</a:t>
            </a:r>
            <a:r>
              <a:rPr lang="en-US" sz="2200" dirty="0"/>
              <a:t> for attending and reviewing an Open Education textbook in their field</a:t>
            </a:r>
          </a:p>
          <a:p>
            <a:endParaRPr lang="en-US" sz="2200" dirty="0"/>
          </a:p>
        </p:txBody>
      </p:sp>
      <p:sp>
        <p:nvSpPr>
          <p:cNvPr id="8" name="Text Placeholder 7">
            <a:extLst>
              <a:ext uri="{FF2B5EF4-FFF2-40B4-BE49-F238E27FC236}">
                <a16:creationId xmlns:a16="http://schemas.microsoft.com/office/drawing/2014/main" id="{2271BA81-01E5-4475-994D-F1A937591960}"/>
              </a:ext>
            </a:extLst>
          </p:cNvPr>
          <p:cNvSpPr>
            <a:spLocks noGrp="1"/>
          </p:cNvSpPr>
          <p:nvPr>
            <p:ph type="body" sz="quarter" idx="13"/>
          </p:nvPr>
        </p:nvSpPr>
        <p:spPr/>
        <p:txBody>
          <a:bodyPr/>
          <a:lstStyle/>
          <a:p>
            <a:r>
              <a:rPr lang="en-US" dirty="0"/>
              <a:t>Massachusetts Open Education: Achieving Access for All </a:t>
            </a:r>
          </a:p>
        </p:txBody>
      </p:sp>
      <p:sp>
        <p:nvSpPr>
          <p:cNvPr id="2" name="Title 1"/>
          <p:cNvSpPr>
            <a:spLocks noGrp="1"/>
          </p:cNvSpPr>
          <p:nvPr>
            <p:ph type="title"/>
          </p:nvPr>
        </p:nvSpPr>
        <p:spPr/>
        <p:txBody>
          <a:bodyPr/>
          <a:lstStyle/>
          <a:p>
            <a:r>
              <a:rPr lang="en-US" dirty="0"/>
              <a:t>OER Regional Trainings Events </a:t>
            </a:r>
          </a:p>
        </p:txBody>
      </p:sp>
    </p:spTree>
    <p:extLst>
      <p:ext uri="{BB962C8B-B14F-4D97-AF65-F5344CB8AC3E}">
        <p14:creationId xmlns:p14="http://schemas.microsoft.com/office/powerpoint/2010/main" val="1016435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Northern Essex Community College </a:t>
            </a:r>
          </a:p>
          <a:p>
            <a:pPr lvl="1"/>
            <a:r>
              <a:rPr lang="en-US" dirty="0"/>
              <a:t>February 1, 2019</a:t>
            </a:r>
          </a:p>
          <a:p>
            <a:r>
              <a:rPr lang="en-US" b="1" dirty="0"/>
              <a:t>University of Massachusetts Amherst </a:t>
            </a:r>
          </a:p>
          <a:p>
            <a:pPr lvl="1"/>
            <a:r>
              <a:rPr lang="en-US" dirty="0"/>
              <a:t>February 8, 2019</a:t>
            </a:r>
          </a:p>
          <a:p>
            <a:r>
              <a:rPr lang="en-US" b="1" dirty="0"/>
              <a:t>Bridgewater State University</a:t>
            </a:r>
          </a:p>
          <a:p>
            <a:pPr lvl="1"/>
            <a:r>
              <a:rPr lang="en-US" dirty="0"/>
              <a:t>March 12, 2019</a:t>
            </a:r>
          </a:p>
          <a:p>
            <a:r>
              <a:rPr lang="en-US" b="1" dirty="0"/>
              <a:t>Worcester State University</a:t>
            </a:r>
          </a:p>
          <a:p>
            <a:pPr lvl="1"/>
            <a:r>
              <a:rPr lang="en-US" dirty="0"/>
              <a:t>March 14, 2019</a:t>
            </a:r>
            <a:br>
              <a:rPr lang="en-US" dirty="0"/>
            </a:br>
            <a:endParaRPr lang="en-US" dirty="0"/>
          </a:p>
          <a:p>
            <a:endParaRPr lang="en-US" dirty="0"/>
          </a:p>
        </p:txBody>
      </p:sp>
      <p:sp>
        <p:nvSpPr>
          <p:cNvPr id="4" name="Text Placeholder 3">
            <a:extLst>
              <a:ext uri="{FF2B5EF4-FFF2-40B4-BE49-F238E27FC236}">
                <a16:creationId xmlns:a16="http://schemas.microsoft.com/office/drawing/2014/main" id="{35CA26DF-8FEE-4E04-8D86-BE4FD947EF56}"/>
              </a:ext>
            </a:extLst>
          </p:cNvPr>
          <p:cNvSpPr>
            <a:spLocks noGrp="1"/>
          </p:cNvSpPr>
          <p:nvPr>
            <p:ph type="body" sz="quarter" idx="13"/>
          </p:nvPr>
        </p:nvSpPr>
        <p:spPr/>
        <p:txBody>
          <a:bodyPr/>
          <a:lstStyle/>
          <a:p>
            <a:r>
              <a:rPr lang="en-US" dirty="0"/>
              <a:t>Massachusetts Open Education: Achieving Access for All </a:t>
            </a:r>
          </a:p>
        </p:txBody>
      </p:sp>
      <p:sp>
        <p:nvSpPr>
          <p:cNvPr id="2" name="Title 1"/>
          <p:cNvSpPr>
            <a:spLocks noGrp="1"/>
          </p:cNvSpPr>
          <p:nvPr>
            <p:ph type="title"/>
          </p:nvPr>
        </p:nvSpPr>
        <p:spPr/>
        <p:txBody>
          <a:bodyPr/>
          <a:lstStyle/>
          <a:p>
            <a:r>
              <a:rPr lang="en-US" dirty="0"/>
              <a:t>Regional Trainings</a:t>
            </a:r>
          </a:p>
        </p:txBody>
      </p:sp>
    </p:spTree>
    <p:extLst>
      <p:ext uri="{BB962C8B-B14F-4D97-AF65-F5344CB8AC3E}">
        <p14:creationId xmlns:p14="http://schemas.microsoft.com/office/powerpoint/2010/main" val="3677782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b="1" dirty="0"/>
              <a:t>Launch Event: </a:t>
            </a:r>
            <a:r>
              <a:rPr lang="en-US" sz="2400" dirty="0"/>
              <a:t>Faculty will work in teams to pool resources and experiences to curate, adapt and develop materials for </a:t>
            </a:r>
            <a:r>
              <a:rPr lang="en-US" sz="2400" dirty="0" err="1"/>
              <a:t>MassTransfer</a:t>
            </a:r>
            <a:r>
              <a:rPr lang="en-US" sz="2400" dirty="0"/>
              <a:t> courses</a:t>
            </a:r>
          </a:p>
          <a:p>
            <a:pPr lvl="1"/>
            <a:r>
              <a:rPr lang="en-US" sz="2200" dirty="0"/>
              <a:t>May 23, 2019 @ NEOER Summit at UMass Amherst</a:t>
            </a:r>
          </a:p>
          <a:p>
            <a:pPr lvl="1"/>
            <a:r>
              <a:rPr lang="en-US" sz="2200" dirty="0"/>
              <a:t>Limited to 70 faculty members statewide who will receive a $1,000 stipend for their work</a:t>
            </a:r>
          </a:p>
          <a:p>
            <a:pPr lvl="1"/>
            <a:r>
              <a:rPr lang="en-US" sz="2200" dirty="0"/>
              <a:t>Mass Open Education project will seek applications from community college and state university instructors to work as part of a team to develop OER course materials for </a:t>
            </a:r>
            <a:r>
              <a:rPr lang="en-US" sz="2200" dirty="0" err="1"/>
              <a:t>aMass</a:t>
            </a:r>
            <a:r>
              <a:rPr lang="en-US" sz="2200" dirty="0"/>
              <a:t> Transfer Compact general education course</a:t>
            </a:r>
          </a:p>
          <a:p>
            <a:pPr lvl="1"/>
            <a:r>
              <a:rPr lang="en-US" sz="2200" dirty="0"/>
              <a:t>More information will be available in January</a:t>
            </a:r>
          </a:p>
          <a:p>
            <a:endParaRPr lang="en-US" dirty="0"/>
          </a:p>
        </p:txBody>
      </p:sp>
      <p:sp>
        <p:nvSpPr>
          <p:cNvPr id="7" name="Text Placeholder 6">
            <a:extLst>
              <a:ext uri="{FF2B5EF4-FFF2-40B4-BE49-F238E27FC236}">
                <a16:creationId xmlns:a16="http://schemas.microsoft.com/office/drawing/2014/main" id="{A6E598BD-12B6-402C-9867-23FFDE68B7B4}"/>
              </a:ext>
            </a:extLst>
          </p:cNvPr>
          <p:cNvSpPr>
            <a:spLocks noGrp="1"/>
          </p:cNvSpPr>
          <p:nvPr>
            <p:ph type="body" sz="quarter" idx="13"/>
          </p:nvPr>
        </p:nvSpPr>
        <p:spPr/>
        <p:txBody>
          <a:bodyPr/>
          <a:lstStyle/>
          <a:p>
            <a:r>
              <a:rPr lang="en-US" dirty="0"/>
              <a:t>Massachusetts Open Education: Achieving Access for All </a:t>
            </a:r>
          </a:p>
        </p:txBody>
      </p:sp>
      <p:sp>
        <p:nvSpPr>
          <p:cNvPr id="2" name="Title 1"/>
          <p:cNvSpPr>
            <a:spLocks noGrp="1"/>
          </p:cNvSpPr>
          <p:nvPr>
            <p:ph type="title"/>
          </p:nvPr>
        </p:nvSpPr>
        <p:spPr>
          <a:xfrm>
            <a:off x="381000" y="533400"/>
            <a:ext cx="8537222" cy="838200"/>
          </a:xfrm>
        </p:spPr>
        <p:txBody>
          <a:bodyPr/>
          <a:lstStyle/>
          <a:p>
            <a:r>
              <a:rPr lang="en-US" dirty="0"/>
              <a:t>Intensive Day of OER Development</a:t>
            </a:r>
          </a:p>
        </p:txBody>
      </p:sp>
    </p:spTree>
    <p:extLst>
      <p:ext uri="{BB962C8B-B14F-4D97-AF65-F5344CB8AC3E}">
        <p14:creationId xmlns:p14="http://schemas.microsoft.com/office/powerpoint/2010/main" val="3489563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b="1" dirty="0"/>
              <a:t>Matt Bejune, </a:t>
            </a:r>
            <a:r>
              <a:rPr lang="en-US" sz="2000" dirty="0"/>
              <a:t>Worcester State</a:t>
            </a:r>
          </a:p>
          <a:p>
            <a:r>
              <a:rPr lang="en-US" sz="2000" b="1" dirty="0"/>
              <a:t>Marilyn Billings, </a:t>
            </a:r>
            <a:r>
              <a:rPr lang="en-US" sz="2000" dirty="0"/>
              <a:t>UMass Amherst, PI</a:t>
            </a:r>
          </a:p>
          <a:p>
            <a:r>
              <a:rPr lang="en-US" sz="2000" b="1" dirty="0"/>
              <a:t>Jody Carson, </a:t>
            </a:r>
            <a:r>
              <a:rPr lang="en-US" sz="2000" dirty="0"/>
              <a:t>Northern Essex CC</a:t>
            </a:r>
          </a:p>
          <a:p>
            <a:r>
              <a:rPr lang="en-US" sz="2000" b="1" dirty="0"/>
              <a:t>Mary Dixey,</a:t>
            </a:r>
            <a:r>
              <a:rPr lang="en-US" sz="2000" dirty="0"/>
              <a:t> Holyoke CC</a:t>
            </a:r>
          </a:p>
          <a:p>
            <a:r>
              <a:rPr lang="en-US" sz="2000" b="1" dirty="0"/>
              <a:t>Vicky Gruzynski, </a:t>
            </a:r>
            <a:r>
              <a:rPr lang="en-US" sz="2000" dirty="0"/>
              <a:t>Worcester State</a:t>
            </a:r>
          </a:p>
          <a:p>
            <a:r>
              <a:rPr lang="en-US" sz="2000" b="1" dirty="0"/>
              <a:t>Karen Hines, </a:t>
            </a:r>
            <a:r>
              <a:rPr lang="en-US" sz="2000" dirty="0"/>
              <a:t>Holyoke CC</a:t>
            </a:r>
          </a:p>
          <a:p>
            <a:r>
              <a:rPr lang="en-US" sz="2000" b="1" dirty="0"/>
              <a:t>Shu Qian, </a:t>
            </a:r>
            <a:r>
              <a:rPr lang="en-US" sz="2000" dirty="0"/>
              <a:t>Worcester State</a:t>
            </a:r>
          </a:p>
          <a:p>
            <a:r>
              <a:rPr lang="en-US" sz="2000" b="1" dirty="0"/>
              <a:t>Jeremy Smith, </a:t>
            </a:r>
            <a:r>
              <a:rPr lang="en-US" sz="2000" dirty="0"/>
              <a:t>UMass Amherst</a:t>
            </a:r>
          </a:p>
          <a:p>
            <a:r>
              <a:rPr lang="en-US" sz="2000" b="1" dirty="0"/>
              <a:t>Susan Tashjian, </a:t>
            </a:r>
            <a:r>
              <a:rPr lang="en-US" sz="2000" dirty="0"/>
              <a:t>Northern Essex CC</a:t>
            </a:r>
            <a:br>
              <a:rPr lang="en-US" sz="2000" dirty="0"/>
            </a:br>
            <a:endParaRPr lang="en-US" sz="2000" dirty="0"/>
          </a:p>
          <a:p>
            <a:pPr marL="119062" indent="0" algn="ctr">
              <a:buNone/>
            </a:pPr>
            <a:r>
              <a:rPr lang="en-US" sz="2200" dirty="0"/>
              <a:t>Contact Information: </a:t>
            </a:r>
            <a:r>
              <a:rPr lang="en-US" sz="2200" dirty="0">
                <a:hlinkClick r:id="rId2"/>
              </a:rPr>
              <a:t>ma-opened-l@library.umass.edu</a:t>
            </a:r>
            <a:r>
              <a:rPr lang="en-US" sz="2200" dirty="0"/>
              <a:t> </a:t>
            </a:r>
          </a:p>
        </p:txBody>
      </p:sp>
      <p:sp>
        <p:nvSpPr>
          <p:cNvPr id="7" name="Text Placeholder 6">
            <a:extLst>
              <a:ext uri="{FF2B5EF4-FFF2-40B4-BE49-F238E27FC236}">
                <a16:creationId xmlns:a16="http://schemas.microsoft.com/office/drawing/2014/main" id="{56CAFABF-D604-47FC-B674-192B625A1105}"/>
              </a:ext>
            </a:extLst>
          </p:cNvPr>
          <p:cNvSpPr>
            <a:spLocks noGrp="1"/>
          </p:cNvSpPr>
          <p:nvPr>
            <p:ph type="body" sz="quarter" idx="13"/>
          </p:nvPr>
        </p:nvSpPr>
        <p:spPr/>
        <p:txBody>
          <a:bodyPr/>
          <a:lstStyle/>
          <a:p>
            <a:r>
              <a:rPr lang="en-US" dirty="0"/>
              <a:t>Massachusetts Open Education: Achieving Access for All </a:t>
            </a:r>
          </a:p>
        </p:txBody>
      </p:sp>
      <p:sp>
        <p:nvSpPr>
          <p:cNvPr id="2" name="Title 1"/>
          <p:cNvSpPr>
            <a:spLocks noGrp="1"/>
          </p:cNvSpPr>
          <p:nvPr>
            <p:ph type="title"/>
          </p:nvPr>
        </p:nvSpPr>
        <p:spPr>
          <a:xfrm>
            <a:off x="381000" y="533400"/>
            <a:ext cx="8686800" cy="838200"/>
          </a:xfrm>
        </p:spPr>
        <p:txBody>
          <a:bodyPr/>
          <a:lstStyle/>
          <a:p>
            <a:r>
              <a:rPr lang="en-US" sz="3800" dirty="0"/>
              <a:t>Massachusetts Open Education Team</a:t>
            </a:r>
          </a:p>
        </p:txBody>
      </p:sp>
    </p:spTree>
    <p:extLst>
      <p:ext uri="{BB962C8B-B14F-4D97-AF65-F5344CB8AC3E}">
        <p14:creationId xmlns:p14="http://schemas.microsoft.com/office/powerpoint/2010/main" val="1302666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78D687-B15A-450E-A9AF-648167EF77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493"/>
            <a:ext cx="9144000" cy="6697014"/>
          </a:xfrm>
          <a:prstGeom prst="rect">
            <a:avLst/>
          </a:prstGeom>
        </p:spPr>
      </p:pic>
      <p:sp>
        <p:nvSpPr>
          <p:cNvPr id="6" name="Title 4">
            <a:extLst>
              <a:ext uri="{FF2B5EF4-FFF2-40B4-BE49-F238E27FC236}">
                <a16:creationId xmlns:a16="http://schemas.microsoft.com/office/drawing/2014/main" id="{EBE9FC61-B7F0-4AA7-A315-269C6EC04F8D}"/>
              </a:ext>
            </a:extLst>
          </p:cNvPr>
          <p:cNvSpPr txBox="1">
            <a:spLocks/>
          </p:cNvSpPr>
          <p:nvPr/>
        </p:nvSpPr>
        <p:spPr>
          <a:xfrm>
            <a:off x="2057400" y="1447800"/>
            <a:ext cx="5638800" cy="1636776"/>
          </a:xfrm>
          <a:prstGeom prst="rect">
            <a:avLst/>
          </a:prstGeom>
        </p:spPr>
        <p:txBody>
          <a:bodyPr/>
          <a:lstStyle>
            <a:lvl1pPr algn="l" rtl="0" eaLnBrk="1" fontAlgn="base" hangingPunct="1">
              <a:spcBef>
                <a:spcPct val="0"/>
              </a:spcBef>
              <a:spcAft>
                <a:spcPct val="0"/>
              </a:spcAft>
              <a:defRPr sz="4500" kern="1200">
                <a:solidFill>
                  <a:schemeClr val="bg1"/>
                </a:solidFill>
                <a:latin typeface="+mj-lt"/>
                <a:ea typeface="+mj-ea"/>
                <a:cs typeface="+mj-cs"/>
              </a:defRPr>
            </a:lvl1pPr>
            <a:lvl2pPr algn="l" rtl="0" eaLnBrk="1" fontAlgn="base" hangingPunct="1">
              <a:spcBef>
                <a:spcPct val="0"/>
              </a:spcBef>
              <a:spcAft>
                <a:spcPct val="0"/>
              </a:spcAft>
              <a:defRPr sz="4500">
                <a:solidFill>
                  <a:schemeClr val="bg1"/>
                </a:solidFill>
                <a:latin typeface="Corbel" pitchFamily="34" charset="0"/>
              </a:defRPr>
            </a:lvl2pPr>
            <a:lvl3pPr algn="l" rtl="0" eaLnBrk="1" fontAlgn="base" hangingPunct="1">
              <a:spcBef>
                <a:spcPct val="0"/>
              </a:spcBef>
              <a:spcAft>
                <a:spcPct val="0"/>
              </a:spcAft>
              <a:defRPr sz="4500">
                <a:solidFill>
                  <a:schemeClr val="bg1"/>
                </a:solidFill>
                <a:latin typeface="Corbel" pitchFamily="34" charset="0"/>
              </a:defRPr>
            </a:lvl3pPr>
            <a:lvl4pPr algn="l" rtl="0" eaLnBrk="1" fontAlgn="base" hangingPunct="1">
              <a:spcBef>
                <a:spcPct val="0"/>
              </a:spcBef>
              <a:spcAft>
                <a:spcPct val="0"/>
              </a:spcAft>
              <a:defRPr sz="4500">
                <a:solidFill>
                  <a:schemeClr val="bg1"/>
                </a:solidFill>
                <a:latin typeface="Corbel" pitchFamily="34" charset="0"/>
              </a:defRPr>
            </a:lvl4pPr>
            <a:lvl5pPr algn="l" rtl="0" eaLnBrk="1" fontAlgn="base" hangingPunct="1">
              <a:spcBef>
                <a:spcPct val="0"/>
              </a:spcBef>
              <a:spcAft>
                <a:spcPct val="0"/>
              </a:spcAft>
              <a:defRPr sz="4500">
                <a:solidFill>
                  <a:schemeClr val="bg1"/>
                </a:solidFill>
                <a:latin typeface="Corbel" pitchFamily="34" charset="0"/>
              </a:defRPr>
            </a:lvl5pPr>
            <a:lvl6pPr marL="457200" algn="l" rtl="0" eaLnBrk="1" fontAlgn="base" hangingPunct="1">
              <a:spcBef>
                <a:spcPct val="0"/>
              </a:spcBef>
              <a:spcAft>
                <a:spcPct val="0"/>
              </a:spcAft>
              <a:defRPr sz="4500">
                <a:solidFill>
                  <a:schemeClr val="bg1"/>
                </a:solidFill>
                <a:latin typeface="Corbel" pitchFamily="34" charset="0"/>
              </a:defRPr>
            </a:lvl6pPr>
            <a:lvl7pPr marL="914400" algn="l" rtl="0" eaLnBrk="1" fontAlgn="base" hangingPunct="1">
              <a:spcBef>
                <a:spcPct val="0"/>
              </a:spcBef>
              <a:spcAft>
                <a:spcPct val="0"/>
              </a:spcAft>
              <a:defRPr sz="4500">
                <a:solidFill>
                  <a:schemeClr val="bg1"/>
                </a:solidFill>
                <a:latin typeface="Corbel" pitchFamily="34" charset="0"/>
              </a:defRPr>
            </a:lvl7pPr>
            <a:lvl8pPr marL="1371600" algn="l" rtl="0" eaLnBrk="1" fontAlgn="base" hangingPunct="1">
              <a:spcBef>
                <a:spcPct val="0"/>
              </a:spcBef>
              <a:spcAft>
                <a:spcPct val="0"/>
              </a:spcAft>
              <a:defRPr sz="4500">
                <a:solidFill>
                  <a:schemeClr val="bg1"/>
                </a:solidFill>
                <a:latin typeface="Corbel" pitchFamily="34" charset="0"/>
              </a:defRPr>
            </a:lvl8pPr>
            <a:lvl9pPr marL="1828800" algn="l" rtl="0" eaLnBrk="1" fontAlgn="base" hangingPunct="1">
              <a:spcBef>
                <a:spcPct val="0"/>
              </a:spcBef>
              <a:spcAft>
                <a:spcPct val="0"/>
              </a:spcAft>
              <a:defRPr sz="4500">
                <a:solidFill>
                  <a:schemeClr val="bg1"/>
                </a:solidFill>
                <a:latin typeface="Corbel" pitchFamily="34" charset="0"/>
              </a:defRPr>
            </a:lvl9pPr>
            <a:extLst/>
          </a:lstStyle>
          <a:p>
            <a:pPr algn="ctr"/>
            <a:r>
              <a:rPr lang="en-US" dirty="0">
                <a:solidFill>
                  <a:schemeClr val="tx1"/>
                </a:solidFill>
              </a:rPr>
              <a:t>Why PLA? </a:t>
            </a:r>
          </a:p>
        </p:txBody>
      </p:sp>
      <p:sp>
        <p:nvSpPr>
          <p:cNvPr id="7" name="TextBox 6">
            <a:extLst>
              <a:ext uri="{FF2B5EF4-FFF2-40B4-BE49-F238E27FC236}">
                <a16:creationId xmlns:a16="http://schemas.microsoft.com/office/drawing/2014/main" id="{E5397D80-AF0B-406C-822F-7AD417E339C8}"/>
              </a:ext>
            </a:extLst>
          </p:cNvPr>
          <p:cNvSpPr txBox="1"/>
          <p:nvPr/>
        </p:nvSpPr>
        <p:spPr>
          <a:xfrm>
            <a:off x="2057400" y="2266188"/>
            <a:ext cx="5638800" cy="2372444"/>
          </a:xfrm>
          <a:prstGeom prst="rect">
            <a:avLst/>
          </a:prstGeom>
          <a:noFill/>
        </p:spPr>
        <p:txBody>
          <a:bodyPr wrap="square" rtlCol="0">
            <a:spAutoFit/>
          </a:bodyPr>
          <a:lstStyle/>
          <a:p>
            <a:pPr eaLnBrk="0" hangingPunct="0">
              <a:spcBef>
                <a:spcPts val="480"/>
              </a:spcBef>
              <a:buClr>
                <a:schemeClr val="accent2"/>
              </a:buClr>
              <a:buSzPct val="90000"/>
              <a:defRPr/>
            </a:pPr>
            <a:r>
              <a:rPr lang="en-US" sz="2400" i="1" dirty="0">
                <a:latin typeface="+mn-lt"/>
              </a:rPr>
              <a:t>“Both Credit for Prior Learning (CPL) and Competency Based Education (CBE) programs </a:t>
            </a:r>
            <a:r>
              <a:rPr lang="en-US" sz="2400" b="1" i="1" dirty="0">
                <a:latin typeface="+mn-lt"/>
              </a:rPr>
              <a:t>appear to boost interest in pursuing coursework among adults </a:t>
            </a:r>
            <a:r>
              <a:rPr lang="en-US" sz="2400" i="1" dirty="0">
                <a:latin typeface="+mn-lt"/>
              </a:rPr>
              <a:t>who live in the Commonwealth.”  </a:t>
            </a:r>
          </a:p>
          <a:p>
            <a:pPr eaLnBrk="0" hangingPunct="0">
              <a:spcBef>
                <a:spcPts val="480"/>
              </a:spcBef>
              <a:buClr>
                <a:schemeClr val="accent2"/>
              </a:buClr>
              <a:buSzPct val="90000"/>
              <a:defRPr/>
            </a:pPr>
            <a:r>
              <a:rPr lang="en-US" sz="2400" dirty="0">
                <a:latin typeface="+mn-lt"/>
              </a:rPr>
              <a:t>		—Maguire Associates </a:t>
            </a:r>
          </a:p>
        </p:txBody>
      </p:sp>
    </p:spTree>
    <p:extLst>
      <p:ext uri="{BB962C8B-B14F-4D97-AF65-F5344CB8AC3E}">
        <p14:creationId xmlns:p14="http://schemas.microsoft.com/office/powerpoint/2010/main" val="1569464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04800" y="152400"/>
            <a:ext cx="8537575" cy="457200"/>
          </a:xfrm>
        </p:spPr>
        <p:txBody>
          <a:bodyPr/>
          <a:lstStyle/>
          <a:p>
            <a:r>
              <a:rPr lang="en-US" dirty="0"/>
              <a:t>Performance Incentive Fund: Encouraging Collaboration</a:t>
            </a:r>
          </a:p>
        </p:txBody>
      </p:sp>
      <p:sp>
        <p:nvSpPr>
          <p:cNvPr id="13315" name="Title 3"/>
          <p:cNvSpPr>
            <a:spLocks noGrp="1"/>
          </p:cNvSpPr>
          <p:nvPr>
            <p:ph type="title"/>
          </p:nvPr>
        </p:nvSpPr>
        <p:spPr>
          <a:xfrm>
            <a:off x="457200" y="533400"/>
            <a:ext cx="8305800" cy="838200"/>
          </a:xfrm>
        </p:spPr>
        <p:txBody>
          <a:bodyPr/>
          <a:lstStyle/>
          <a:p>
            <a:pPr eaLnBrk="1" hangingPunct="1"/>
            <a:r>
              <a:rPr lang="en-US" dirty="0"/>
              <a:t>PLA Timeline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51880247"/>
              </p:ext>
            </p:extLst>
          </p:nvPr>
        </p:nvGraphicFramePr>
        <p:xfrm>
          <a:off x="0" y="1447800"/>
          <a:ext cx="9067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endParaRPr lang="en-US" dirty="0"/>
          </a:p>
          <a:p>
            <a:pPr lvl="1"/>
            <a:r>
              <a:rPr lang="en-US" dirty="0"/>
              <a:t>Timeline and History of the PIF Appropriation and Grant Activity </a:t>
            </a:r>
          </a:p>
          <a:p>
            <a:pPr lvl="1"/>
            <a:r>
              <a:rPr lang="en-US" dirty="0"/>
              <a:t>FY19 RFP and Grant Awards </a:t>
            </a:r>
          </a:p>
          <a:p>
            <a:pPr lvl="1"/>
            <a:r>
              <a:rPr lang="en-US" dirty="0"/>
              <a:t>Consortium projects for FY19 (OER, PLA, and CBE for ECE)</a:t>
            </a:r>
            <a:r>
              <a:rPr lang="en-US" dirty="0">
                <a:solidFill>
                  <a:schemeClr val="accent1"/>
                </a:solidFill>
              </a:rPr>
              <a:t> </a:t>
            </a:r>
            <a:r>
              <a:rPr lang="en-US" dirty="0"/>
              <a:t>system-level metrics for success </a:t>
            </a:r>
          </a:p>
        </p:txBody>
      </p:sp>
      <p:sp>
        <p:nvSpPr>
          <p:cNvPr id="3" name="Text Placeholder 2"/>
          <p:cNvSpPr>
            <a:spLocks noGrp="1"/>
          </p:cNvSpPr>
          <p:nvPr>
            <p:ph type="body" sz="quarter" idx="13"/>
          </p:nvPr>
        </p:nvSpPr>
        <p:spPr/>
        <p:txBody>
          <a:bodyPr/>
          <a:lstStyle/>
          <a:p>
            <a:r>
              <a:rPr lang="en-US" dirty="0"/>
              <a:t>Performance Incentive Fund: Encouraging Collaboration</a:t>
            </a:r>
          </a:p>
        </p:txBody>
      </p:sp>
      <p:sp>
        <p:nvSpPr>
          <p:cNvPr id="4" name="Title 3"/>
          <p:cNvSpPr>
            <a:spLocks noGrp="1"/>
          </p:cNvSpPr>
          <p:nvPr>
            <p:ph type="title"/>
          </p:nvPr>
        </p:nvSpPr>
        <p:spPr/>
        <p:txBody>
          <a:bodyPr/>
          <a:lstStyle/>
          <a:p>
            <a:r>
              <a:rPr lang="en-US" dirty="0"/>
              <a:t>Presentation Overview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1600200"/>
            <a:ext cx="8001000" cy="4625975"/>
          </a:xfrm>
        </p:spPr>
        <p:txBody>
          <a:bodyPr/>
          <a:lstStyle/>
          <a:p>
            <a:r>
              <a:rPr lang="en-US" altLang="en-US" b="1" dirty="0"/>
              <a:t>Metrics:  </a:t>
            </a:r>
          </a:p>
          <a:p>
            <a:pPr marL="914400" lvl="1" indent="-457200">
              <a:buFont typeface="Wingdings" panose="05000000000000000000" pitchFamily="2" charset="2"/>
              <a:buChar char=""/>
            </a:pPr>
            <a:r>
              <a:rPr lang="en-US" altLang="en-US" dirty="0"/>
              <a:t># of credits awarded for PLA systemwide </a:t>
            </a:r>
          </a:p>
          <a:p>
            <a:pPr marL="914400" lvl="1" indent="-457200">
              <a:buFont typeface="Wingdings" panose="05000000000000000000" pitchFamily="2" charset="2"/>
              <a:buChar char=""/>
            </a:pPr>
            <a:r>
              <a:rPr lang="en-US" altLang="en-US" dirty="0"/>
              <a:t># of students who receive credit for PLA </a:t>
            </a:r>
          </a:p>
          <a:p>
            <a:pPr marL="914400" lvl="1" indent="-457200">
              <a:buFont typeface="Wingdings" panose="05000000000000000000" pitchFamily="2" charset="2"/>
              <a:buChar char=""/>
            </a:pPr>
            <a:r>
              <a:rPr lang="en-US" altLang="en-US" dirty="0"/>
              <a:t>Amount of money saved based on # of credits awarded </a:t>
            </a:r>
          </a:p>
          <a:p>
            <a:pPr marL="914400" lvl="1" indent="-457200">
              <a:buFont typeface="Wingdings" panose="05000000000000000000" pitchFamily="2" charset="2"/>
              <a:buChar char=""/>
            </a:pPr>
            <a:r>
              <a:rPr lang="en-US" altLang="en-US" dirty="0"/>
              <a:t>Retention and graduation rates of students receiving credit for PLA versus those who do not </a:t>
            </a:r>
          </a:p>
          <a:p>
            <a:pPr marL="914400" lvl="1" indent="-457200">
              <a:buFont typeface="Wingdings" panose="05000000000000000000" pitchFamily="2" charset="2"/>
              <a:buChar char=""/>
            </a:pPr>
            <a:endParaRPr lang="en-US" altLang="en-US" dirty="0"/>
          </a:p>
          <a:p>
            <a:pPr marL="914400" lvl="1" indent="-457200">
              <a:buNone/>
            </a:pPr>
            <a:endParaRPr lang="en-US" altLang="en-US" dirty="0"/>
          </a:p>
        </p:txBody>
      </p:sp>
      <p:sp>
        <p:nvSpPr>
          <p:cNvPr id="7" name="Text Placeholder 6"/>
          <p:cNvSpPr>
            <a:spLocks noGrp="1"/>
          </p:cNvSpPr>
          <p:nvPr>
            <p:ph type="body" sz="quarter" idx="13"/>
          </p:nvPr>
        </p:nvSpPr>
        <p:spPr/>
        <p:txBody>
          <a:bodyPr/>
          <a:lstStyle/>
          <a:p>
            <a:r>
              <a:rPr lang="en-US" dirty="0"/>
              <a:t>Performance Incentive Fund: Encouraging Collaboration</a:t>
            </a:r>
          </a:p>
        </p:txBody>
      </p:sp>
      <p:sp>
        <p:nvSpPr>
          <p:cNvPr id="5" name="Title 4"/>
          <p:cNvSpPr>
            <a:spLocks noGrp="1"/>
          </p:cNvSpPr>
          <p:nvPr>
            <p:ph type="title"/>
          </p:nvPr>
        </p:nvSpPr>
        <p:spPr/>
        <p:txBody>
          <a:bodyPr/>
          <a:lstStyle/>
          <a:p>
            <a:r>
              <a:rPr lang="en-US" dirty="0"/>
              <a:t>How will we measure success?</a:t>
            </a:r>
          </a:p>
        </p:txBody>
      </p:sp>
    </p:spTree>
    <p:extLst>
      <p:ext uri="{BB962C8B-B14F-4D97-AF65-F5344CB8AC3E}">
        <p14:creationId xmlns:p14="http://schemas.microsoft.com/office/powerpoint/2010/main" val="83119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304800"/>
            <a:ext cx="8229600" cy="1636776"/>
          </a:xfrm>
        </p:spPr>
        <p:txBody>
          <a:bodyPr>
            <a:normAutofit/>
          </a:bodyPr>
          <a:lstStyle/>
          <a:p>
            <a:r>
              <a:rPr lang="en-US" sz="4200" dirty="0"/>
              <a:t>PLA Consortium</a:t>
            </a:r>
          </a:p>
        </p:txBody>
      </p:sp>
      <p:sp>
        <p:nvSpPr>
          <p:cNvPr id="6" name="Text Placeholder 5"/>
          <p:cNvSpPr>
            <a:spLocks noGrp="1"/>
          </p:cNvSpPr>
          <p:nvPr>
            <p:ph type="body" idx="1"/>
          </p:nvPr>
        </p:nvSpPr>
        <p:spPr>
          <a:xfrm>
            <a:off x="524009" y="1405128"/>
            <a:ext cx="8238991" cy="685800"/>
          </a:xfrm>
        </p:spPr>
        <p:txBody>
          <a:bodyPr/>
          <a:lstStyle/>
          <a:p>
            <a:r>
              <a:rPr lang="en-US" i="1" dirty="0"/>
              <a:t>Dr. Karen Hynick, North Shore Community College </a:t>
            </a:r>
          </a:p>
        </p:txBody>
      </p:sp>
    </p:spTree>
    <p:extLst>
      <p:ext uri="{BB962C8B-B14F-4D97-AF65-F5344CB8AC3E}">
        <p14:creationId xmlns:p14="http://schemas.microsoft.com/office/powerpoint/2010/main" val="2906193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7795548-055F-41EB-8541-534BD356A4D9}"/>
              </a:ext>
            </a:extLst>
          </p:cNvPr>
          <p:cNvSpPr>
            <a:spLocks noGrp="1"/>
          </p:cNvSpPr>
          <p:nvPr>
            <p:ph type="body" sz="quarter" idx="13"/>
          </p:nvPr>
        </p:nvSpPr>
        <p:spPr/>
        <p:txBody>
          <a:bodyPr/>
          <a:lstStyle/>
          <a:p>
            <a:r>
              <a:rPr lang="en-US" dirty="0"/>
              <a:t>PLA Consortium</a:t>
            </a:r>
          </a:p>
        </p:txBody>
      </p:sp>
      <p:sp>
        <p:nvSpPr>
          <p:cNvPr id="4" name="Title 3">
            <a:extLst>
              <a:ext uri="{FF2B5EF4-FFF2-40B4-BE49-F238E27FC236}">
                <a16:creationId xmlns:a16="http://schemas.microsoft.com/office/drawing/2014/main" id="{2C1297C4-5086-4F7B-9B9C-570CDDF689DD}"/>
              </a:ext>
            </a:extLst>
          </p:cNvPr>
          <p:cNvSpPr>
            <a:spLocks noGrp="1"/>
          </p:cNvSpPr>
          <p:nvPr>
            <p:ph type="title"/>
          </p:nvPr>
        </p:nvSpPr>
        <p:spPr/>
        <p:txBody>
          <a:bodyPr/>
          <a:lstStyle/>
          <a:p>
            <a:r>
              <a:rPr lang="en-US" dirty="0"/>
              <a:t>Refueling the Race for Post- Secondary Success Study (CAEL)</a:t>
            </a:r>
          </a:p>
        </p:txBody>
      </p:sp>
      <p:pic>
        <p:nvPicPr>
          <p:cNvPr id="7" name="Picture 2">
            <a:extLst>
              <a:ext uri="{FF2B5EF4-FFF2-40B4-BE49-F238E27FC236}">
                <a16:creationId xmlns:a16="http://schemas.microsoft.com/office/drawing/2014/main" id="{A89D09E4-8D09-4F6A-9720-899DA1F190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057400"/>
            <a:ext cx="6681674" cy="462001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8847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6E31B050-E7A6-4822-8DA8-337AF81D0643}"/>
              </a:ext>
            </a:extLst>
          </p:cNvPr>
          <p:cNvGraphicFramePr>
            <a:graphicFrameLocks noGrp="1"/>
          </p:cNvGraphicFramePr>
          <p:nvPr>
            <p:ph idx="1"/>
            <p:extLst>
              <p:ext uri="{D42A27DB-BD31-4B8C-83A1-F6EECF244321}">
                <p14:modId xmlns:p14="http://schemas.microsoft.com/office/powerpoint/2010/main" val="258930933"/>
              </p:ext>
            </p:extLst>
          </p:nvPr>
        </p:nvGraphicFramePr>
        <p:xfrm>
          <a:off x="457200" y="2057400"/>
          <a:ext cx="8382000"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5">
            <a:extLst>
              <a:ext uri="{FF2B5EF4-FFF2-40B4-BE49-F238E27FC236}">
                <a16:creationId xmlns:a16="http://schemas.microsoft.com/office/drawing/2014/main" id="{57795548-055F-41EB-8541-534BD356A4D9}"/>
              </a:ext>
            </a:extLst>
          </p:cNvPr>
          <p:cNvSpPr>
            <a:spLocks noGrp="1"/>
          </p:cNvSpPr>
          <p:nvPr>
            <p:ph type="body" sz="quarter" idx="13"/>
          </p:nvPr>
        </p:nvSpPr>
        <p:spPr/>
        <p:txBody>
          <a:bodyPr/>
          <a:lstStyle/>
          <a:p>
            <a:r>
              <a:rPr lang="en-US" dirty="0"/>
              <a:t>PLA Consortium</a:t>
            </a:r>
          </a:p>
        </p:txBody>
      </p:sp>
      <p:sp>
        <p:nvSpPr>
          <p:cNvPr id="4" name="Title 3">
            <a:extLst>
              <a:ext uri="{FF2B5EF4-FFF2-40B4-BE49-F238E27FC236}">
                <a16:creationId xmlns:a16="http://schemas.microsoft.com/office/drawing/2014/main" id="{2C1297C4-5086-4F7B-9B9C-570CDDF689DD}"/>
              </a:ext>
            </a:extLst>
          </p:cNvPr>
          <p:cNvSpPr>
            <a:spLocks noGrp="1"/>
          </p:cNvSpPr>
          <p:nvPr>
            <p:ph type="title"/>
          </p:nvPr>
        </p:nvSpPr>
        <p:spPr/>
        <p:txBody>
          <a:bodyPr/>
          <a:lstStyle/>
          <a:p>
            <a:r>
              <a:rPr lang="en-US" dirty="0"/>
              <a:t>PLA Types of </a:t>
            </a:r>
            <a:br>
              <a:rPr lang="en-US" dirty="0"/>
            </a:br>
            <a:r>
              <a:rPr lang="en-US" dirty="0"/>
              <a:t>Competency-Based Education</a:t>
            </a:r>
          </a:p>
        </p:txBody>
      </p:sp>
    </p:spTree>
    <p:extLst>
      <p:ext uri="{BB962C8B-B14F-4D97-AF65-F5344CB8AC3E}">
        <p14:creationId xmlns:p14="http://schemas.microsoft.com/office/powerpoint/2010/main" val="778551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7795548-055F-41EB-8541-534BD356A4D9}"/>
              </a:ext>
            </a:extLst>
          </p:cNvPr>
          <p:cNvSpPr>
            <a:spLocks noGrp="1"/>
          </p:cNvSpPr>
          <p:nvPr>
            <p:ph type="body" sz="quarter" idx="16"/>
          </p:nvPr>
        </p:nvSpPr>
        <p:spPr/>
        <p:txBody>
          <a:bodyPr/>
          <a:lstStyle/>
          <a:p>
            <a:r>
              <a:rPr lang="en-US" dirty="0"/>
              <a:t>PLA Consortium</a:t>
            </a:r>
          </a:p>
        </p:txBody>
      </p:sp>
      <p:sp>
        <p:nvSpPr>
          <p:cNvPr id="4" name="Title 3">
            <a:extLst>
              <a:ext uri="{FF2B5EF4-FFF2-40B4-BE49-F238E27FC236}">
                <a16:creationId xmlns:a16="http://schemas.microsoft.com/office/drawing/2014/main" id="{2C1297C4-5086-4F7B-9B9C-570CDDF689DD}"/>
              </a:ext>
            </a:extLst>
          </p:cNvPr>
          <p:cNvSpPr>
            <a:spLocks noGrp="1"/>
          </p:cNvSpPr>
          <p:nvPr>
            <p:ph type="title"/>
          </p:nvPr>
        </p:nvSpPr>
        <p:spPr>
          <a:xfrm>
            <a:off x="304800" y="533400"/>
            <a:ext cx="8610600" cy="838200"/>
          </a:xfrm>
        </p:spPr>
        <p:txBody>
          <a:bodyPr/>
          <a:lstStyle/>
          <a:p>
            <a:r>
              <a:rPr lang="en-US" dirty="0"/>
              <a:t>Data: PLA Impacts Student Success</a:t>
            </a:r>
          </a:p>
        </p:txBody>
      </p:sp>
      <p:sp>
        <p:nvSpPr>
          <p:cNvPr id="8" name="Content Placeholder 3">
            <a:extLst>
              <a:ext uri="{FF2B5EF4-FFF2-40B4-BE49-F238E27FC236}">
                <a16:creationId xmlns:a16="http://schemas.microsoft.com/office/drawing/2014/main" id="{A6A059CE-DA4B-4A89-8310-3255B2BAD3CD}"/>
              </a:ext>
            </a:extLst>
          </p:cNvPr>
          <p:cNvSpPr txBox="1">
            <a:spLocks/>
          </p:cNvSpPr>
          <p:nvPr/>
        </p:nvSpPr>
        <p:spPr bwMode="auto">
          <a:xfrm>
            <a:off x="533400" y="1764792"/>
            <a:ext cx="3657600" cy="4590288"/>
          </a:xfrm>
          <a:prstGeom prst="rect">
            <a:avLst/>
          </a:prstGeom>
          <a:solidFill>
            <a:schemeClr val="bg2"/>
          </a:solidFill>
          <a:ln w="9525">
            <a:noFill/>
            <a:miter lim="800000"/>
            <a:headEnd/>
            <a:tailEnd/>
          </a:ln>
        </p:spPr>
        <p:txBody>
          <a:bodyPr vert="horz" wrap="square" lIns="91440" tIns="91440" rIns="91440" bIns="45720" numCol="1" anchor="t" anchorCtr="0" compatLnSpc="1">
            <a:prstTxWarp prst="textNoShape">
              <a:avLst/>
            </a:prstTxWarp>
            <a:normAutofit fontScale="62500" lnSpcReduction="20000"/>
          </a:bodyPr>
          <a:lstStyle>
            <a:lvl1pPr marL="438150" indent="-319088" algn="l" rtl="0" eaLnBrk="1" fontAlgn="base" hangingPunct="1">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1" fontAlgn="base" hangingPunct="1">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1" fontAlgn="base" hangingPunct="1">
              <a:spcBef>
                <a:spcPct val="20000"/>
              </a:spcBef>
              <a:spcAft>
                <a:spcPct val="0"/>
              </a:spcAft>
              <a:buClr>
                <a:srgbClr val="C32D2E"/>
              </a:buClr>
              <a:buFont typeface="Arial" charset="0"/>
              <a:buChar char="▪"/>
              <a:defRPr sz="2400" kern="1200">
                <a:solidFill>
                  <a:schemeClr val="tx1"/>
                </a:solidFill>
                <a:latin typeface="+mn-lt"/>
                <a:ea typeface="+mn-ea"/>
                <a:cs typeface="+mn-cs"/>
              </a:defRPr>
            </a:lvl3pPr>
            <a:lvl4pPr marL="1216025" indent="-182563" algn="l" rtl="0" eaLnBrk="1" fontAlgn="base" hangingPunct="1">
              <a:spcBef>
                <a:spcPct val="20000"/>
              </a:spcBef>
              <a:spcAft>
                <a:spcPct val="0"/>
              </a:spcAft>
              <a:buClr>
                <a:srgbClr val="84AA33"/>
              </a:buClr>
              <a:buFont typeface="Arial" charset="0"/>
              <a:buChar char="▪"/>
              <a:defRPr sz="1800" kern="1200">
                <a:solidFill>
                  <a:schemeClr val="tx1"/>
                </a:solidFill>
                <a:latin typeface="+mn-lt"/>
                <a:ea typeface="+mn-ea"/>
                <a:cs typeface="+mn-cs"/>
              </a:defRPr>
            </a:lvl4pPr>
            <a:lvl5pPr marL="1425575" indent="-182563" algn="l" rtl="0" eaLnBrk="1" fontAlgn="base" hangingPunct="1">
              <a:spcBef>
                <a:spcPct val="20000"/>
              </a:spcBef>
              <a:spcAft>
                <a:spcPct val="0"/>
              </a:spcAft>
              <a:buClr>
                <a:srgbClr val="964305"/>
              </a:buClr>
              <a:buFont typeface="Wingdings 3" pitchFamily="18" charset="2"/>
              <a:buChar char=""/>
              <a:defRPr lang="en-US" sz="18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18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4300" indent="0">
              <a:spcAft>
                <a:spcPts val="300"/>
              </a:spcAft>
              <a:buFont typeface="Wingdings 2" pitchFamily="18" charset="2"/>
              <a:buNone/>
            </a:pPr>
            <a:r>
              <a:rPr lang="en-US" b="1" dirty="0"/>
              <a:t>CAEL: </a:t>
            </a:r>
            <a:r>
              <a:rPr lang="en-US" i="1" dirty="0"/>
              <a:t>Refueling the Race to Post-Secondary Education</a:t>
            </a:r>
            <a:endParaRPr lang="en-US" dirty="0"/>
          </a:p>
          <a:p>
            <a:pPr>
              <a:spcAft>
                <a:spcPts val="300"/>
              </a:spcAft>
              <a:buFont typeface="Wingdings" panose="05000000000000000000" pitchFamily="2" charset="2"/>
              <a:buChar char="ü"/>
            </a:pPr>
            <a:r>
              <a:rPr lang="en-US" dirty="0"/>
              <a:t>Students that leverage PLA are </a:t>
            </a:r>
            <a:r>
              <a:rPr lang="en-US" b="1" dirty="0"/>
              <a:t>2.5X more likely to complete a college degree </a:t>
            </a:r>
            <a:endParaRPr lang="en-US" dirty="0"/>
          </a:p>
          <a:p>
            <a:pPr>
              <a:spcAft>
                <a:spcPts val="300"/>
              </a:spcAft>
              <a:buFont typeface="Wingdings" panose="05000000000000000000" pitchFamily="2" charset="2"/>
              <a:buChar char="ü"/>
            </a:pPr>
            <a:r>
              <a:rPr lang="en-US" dirty="0"/>
              <a:t>Positive benefits were across all student demographics</a:t>
            </a:r>
          </a:p>
          <a:p>
            <a:pPr marL="114300" indent="0">
              <a:spcAft>
                <a:spcPts val="300"/>
              </a:spcAft>
              <a:buFont typeface="Wingdings 2" pitchFamily="18" charset="2"/>
              <a:buNone/>
            </a:pPr>
            <a:br>
              <a:rPr lang="en-US" dirty="0"/>
            </a:br>
            <a:r>
              <a:rPr lang="en-US" dirty="0"/>
              <a:t>Regardless of:</a:t>
            </a:r>
          </a:p>
          <a:p>
            <a:pPr>
              <a:spcAft>
                <a:spcPts val="300"/>
              </a:spcAft>
            </a:pPr>
            <a:r>
              <a:rPr lang="en-US" dirty="0"/>
              <a:t>Race</a:t>
            </a:r>
          </a:p>
          <a:p>
            <a:pPr>
              <a:spcAft>
                <a:spcPts val="300"/>
              </a:spcAft>
            </a:pPr>
            <a:r>
              <a:rPr lang="en-US" dirty="0"/>
              <a:t>Financial aid status </a:t>
            </a:r>
          </a:p>
          <a:p>
            <a:pPr>
              <a:spcAft>
                <a:spcPts val="300"/>
              </a:spcAft>
            </a:pPr>
            <a:r>
              <a:rPr lang="en-US" dirty="0"/>
              <a:t>Age</a:t>
            </a:r>
          </a:p>
          <a:p>
            <a:pPr>
              <a:spcAft>
                <a:spcPts val="300"/>
              </a:spcAft>
            </a:pPr>
            <a:r>
              <a:rPr lang="en-US" dirty="0"/>
              <a:t>Type of institution </a:t>
            </a:r>
            <a:br>
              <a:rPr lang="en-US" dirty="0"/>
            </a:br>
            <a:r>
              <a:rPr lang="en-US" dirty="0"/>
              <a:t>enrolled in</a:t>
            </a:r>
          </a:p>
        </p:txBody>
      </p:sp>
      <p:sp>
        <p:nvSpPr>
          <p:cNvPr id="9" name="Content Placeholder 4">
            <a:extLst>
              <a:ext uri="{FF2B5EF4-FFF2-40B4-BE49-F238E27FC236}">
                <a16:creationId xmlns:a16="http://schemas.microsoft.com/office/drawing/2014/main" id="{63DD050F-7DB9-4BA9-A0D8-143304B7BB89}"/>
              </a:ext>
            </a:extLst>
          </p:cNvPr>
          <p:cNvSpPr txBox="1">
            <a:spLocks/>
          </p:cNvSpPr>
          <p:nvPr/>
        </p:nvSpPr>
        <p:spPr bwMode="auto">
          <a:xfrm>
            <a:off x="4953000" y="1764792"/>
            <a:ext cx="3657600" cy="4636008"/>
          </a:xfrm>
          <a:prstGeom prst="rect">
            <a:avLst/>
          </a:prstGeom>
          <a:solidFill>
            <a:schemeClr val="bg2"/>
          </a:solidFill>
          <a:ln w="9525">
            <a:noFill/>
            <a:miter lim="800000"/>
            <a:headEnd/>
            <a:tailEnd/>
          </a:ln>
        </p:spPr>
        <p:txBody>
          <a:bodyPr vert="horz" wrap="square" lIns="54864" tIns="91440" rIns="91440" bIns="45720" numCol="1" anchor="t" anchorCtr="0" compatLnSpc="1">
            <a:prstTxWarp prst="textNoShape">
              <a:avLst/>
            </a:prstTxWarp>
            <a:normAutofit fontScale="70000" lnSpcReduction="20000"/>
          </a:bodyPr>
          <a:lstStyle>
            <a:lvl1pPr marL="438150" indent="-319088" algn="l" rtl="0" eaLnBrk="1" fontAlgn="base" hangingPunct="1">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1" fontAlgn="base" hangingPunct="1">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1" fontAlgn="base" hangingPunct="1">
              <a:spcBef>
                <a:spcPct val="20000"/>
              </a:spcBef>
              <a:spcAft>
                <a:spcPct val="0"/>
              </a:spcAft>
              <a:buClr>
                <a:srgbClr val="C32D2E"/>
              </a:buClr>
              <a:buFont typeface="Arial" charset="0"/>
              <a:buChar char="▪"/>
              <a:defRPr sz="2400" kern="1200">
                <a:solidFill>
                  <a:schemeClr val="tx1"/>
                </a:solidFill>
                <a:latin typeface="+mn-lt"/>
                <a:ea typeface="+mn-ea"/>
                <a:cs typeface="+mn-cs"/>
              </a:defRPr>
            </a:lvl3pPr>
            <a:lvl4pPr marL="1216025" indent="-182563" algn="l" rtl="0" eaLnBrk="1" fontAlgn="base" hangingPunct="1">
              <a:spcBef>
                <a:spcPct val="20000"/>
              </a:spcBef>
              <a:spcAft>
                <a:spcPct val="0"/>
              </a:spcAft>
              <a:buClr>
                <a:srgbClr val="84AA33"/>
              </a:buClr>
              <a:buFont typeface="Arial" charset="0"/>
              <a:buChar char="▪"/>
              <a:defRPr sz="1800" kern="1200">
                <a:solidFill>
                  <a:schemeClr val="tx1"/>
                </a:solidFill>
                <a:latin typeface="+mn-lt"/>
                <a:ea typeface="+mn-ea"/>
                <a:cs typeface="+mn-cs"/>
              </a:defRPr>
            </a:lvl4pPr>
            <a:lvl5pPr marL="1425575" indent="-182563" algn="l" rtl="0" eaLnBrk="1" fontAlgn="base" hangingPunct="1">
              <a:spcBef>
                <a:spcPct val="20000"/>
              </a:spcBef>
              <a:spcAft>
                <a:spcPct val="0"/>
              </a:spcAft>
              <a:buClr>
                <a:srgbClr val="964305"/>
              </a:buClr>
              <a:buFont typeface="Wingdings 3" pitchFamily="18" charset="2"/>
              <a:buChar char=""/>
              <a:defRPr lang="en-US" sz="18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18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4300" indent="0">
              <a:spcAft>
                <a:spcPts val="300"/>
              </a:spcAft>
              <a:buFont typeface="Wingdings 2" pitchFamily="18" charset="2"/>
              <a:buNone/>
            </a:pPr>
            <a:r>
              <a:rPr lang="en-US" sz="3000" b="1" dirty="0"/>
              <a:t>NSCC</a:t>
            </a:r>
            <a:r>
              <a:rPr lang="en-US" sz="3000" dirty="0"/>
              <a:t> Data:</a:t>
            </a:r>
          </a:p>
          <a:p>
            <a:pPr>
              <a:spcAft>
                <a:spcPts val="300"/>
              </a:spcAft>
              <a:buFont typeface="Wingdings" panose="05000000000000000000" pitchFamily="2" charset="2"/>
              <a:buChar char="ü"/>
            </a:pPr>
            <a:r>
              <a:rPr lang="en-US" sz="3000" dirty="0"/>
              <a:t>Annually </a:t>
            </a:r>
            <a:r>
              <a:rPr lang="en-US" sz="3000" b="1" dirty="0"/>
              <a:t>430 </a:t>
            </a:r>
            <a:r>
              <a:rPr lang="en-US" sz="3000" dirty="0"/>
              <a:t>students access PLA</a:t>
            </a:r>
          </a:p>
          <a:p>
            <a:pPr>
              <a:spcAft>
                <a:spcPts val="300"/>
              </a:spcAft>
              <a:buFont typeface="Wingdings" panose="05000000000000000000" pitchFamily="2" charset="2"/>
              <a:buChar char="ü"/>
            </a:pPr>
            <a:r>
              <a:rPr lang="en-US" sz="3000" dirty="0"/>
              <a:t>Average </a:t>
            </a:r>
            <a:r>
              <a:rPr lang="en-US" sz="3000" b="1" dirty="0"/>
              <a:t>8 </a:t>
            </a:r>
            <a:r>
              <a:rPr lang="en-US" sz="3000" dirty="0"/>
              <a:t>credits</a:t>
            </a:r>
          </a:p>
          <a:p>
            <a:pPr>
              <a:spcAft>
                <a:spcPts val="300"/>
              </a:spcAft>
              <a:buFont typeface="Wingdings" panose="05000000000000000000" pitchFamily="2" charset="2"/>
              <a:buChar char="ü"/>
            </a:pPr>
            <a:r>
              <a:rPr lang="en-US" sz="3000" dirty="0"/>
              <a:t>Saves an average of </a:t>
            </a:r>
            <a:r>
              <a:rPr lang="en-US" sz="3000" b="1" dirty="0"/>
              <a:t>$1,600</a:t>
            </a:r>
          </a:p>
          <a:p>
            <a:pPr>
              <a:spcAft>
                <a:spcPts val="300"/>
              </a:spcAft>
              <a:buFont typeface="Wingdings" panose="05000000000000000000" pitchFamily="2" charset="2"/>
              <a:buChar char="ü"/>
            </a:pPr>
            <a:r>
              <a:rPr lang="en-US" b="1" dirty="0"/>
              <a:t>17% </a:t>
            </a:r>
            <a:r>
              <a:rPr lang="en-US" dirty="0"/>
              <a:t>of our graduates last year had leveraged some form of PLA</a:t>
            </a:r>
          </a:p>
          <a:p>
            <a:pPr>
              <a:spcAft>
                <a:spcPts val="300"/>
              </a:spcAft>
              <a:buFont typeface="Wingdings" panose="05000000000000000000" pitchFamily="2" charset="2"/>
              <a:buChar char="ü"/>
            </a:pPr>
            <a:r>
              <a:rPr lang="en-US" dirty="0"/>
              <a:t>Roughly </a:t>
            </a:r>
            <a:r>
              <a:rPr lang="en-US" b="1" dirty="0"/>
              <a:t>260 courses </a:t>
            </a:r>
            <a:r>
              <a:rPr lang="en-US" dirty="0"/>
              <a:t>mapped to a </a:t>
            </a:r>
            <a:r>
              <a:rPr lang="en-US" b="1" dirty="0"/>
              <a:t>PLA</a:t>
            </a:r>
            <a:r>
              <a:rPr lang="en-US" dirty="0"/>
              <a:t> option</a:t>
            </a:r>
          </a:p>
          <a:p>
            <a:pPr>
              <a:spcAft>
                <a:spcPts val="300"/>
              </a:spcAft>
              <a:buFont typeface="Wingdings" panose="05000000000000000000" pitchFamily="2" charset="2"/>
              <a:buChar char="ü"/>
            </a:pPr>
            <a:r>
              <a:rPr lang="en-US" b="1" dirty="0"/>
              <a:t>Ranked 1</a:t>
            </a:r>
            <a:r>
              <a:rPr lang="en-US" b="1" baseline="30000" dirty="0"/>
              <a:t>st</a:t>
            </a:r>
            <a:r>
              <a:rPr lang="en-US" b="1" dirty="0"/>
              <a:t> in Massachusetts for serving the adult learner and 16</a:t>
            </a:r>
            <a:r>
              <a:rPr lang="en-US" b="1" baseline="30000" dirty="0"/>
              <a:t>th </a:t>
            </a:r>
            <a:r>
              <a:rPr lang="en-US" b="1" dirty="0"/>
              <a:t> nationally</a:t>
            </a:r>
          </a:p>
        </p:txBody>
      </p:sp>
    </p:spTree>
    <p:extLst>
      <p:ext uri="{BB962C8B-B14F-4D97-AF65-F5344CB8AC3E}">
        <p14:creationId xmlns:p14="http://schemas.microsoft.com/office/powerpoint/2010/main" val="345205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7795548-055F-41EB-8541-534BD356A4D9}"/>
              </a:ext>
            </a:extLst>
          </p:cNvPr>
          <p:cNvSpPr>
            <a:spLocks noGrp="1"/>
          </p:cNvSpPr>
          <p:nvPr>
            <p:ph type="body" sz="quarter" idx="13"/>
          </p:nvPr>
        </p:nvSpPr>
        <p:spPr/>
        <p:txBody>
          <a:bodyPr/>
          <a:lstStyle/>
          <a:p>
            <a:r>
              <a:rPr lang="en-US" dirty="0"/>
              <a:t>PLA Consortium</a:t>
            </a:r>
          </a:p>
        </p:txBody>
      </p:sp>
      <p:sp>
        <p:nvSpPr>
          <p:cNvPr id="4" name="Title 3">
            <a:extLst>
              <a:ext uri="{FF2B5EF4-FFF2-40B4-BE49-F238E27FC236}">
                <a16:creationId xmlns:a16="http://schemas.microsoft.com/office/drawing/2014/main" id="{2C1297C4-5086-4F7B-9B9C-570CDDF689DD}"/>
              </a:ext>
            </a:extLst>
          </p:cNvPr>
          <p:cNvSpPr>
            <a:spLocks noGrp="1"/>
          </p:cNvSpPr>
          <p:nvPr>
            <p:ph type="title"/>
          </p:nvPr>
        </p:nvSpPr>
        <p:spPr/>
        <p:txBody>
          <a:bodyPr/>
          <a:lstStyle/>
          <a:p>
            <a:r>
              <a:rPr lang="en-US" dirty="0"/>
              <a:t>Scaling PLA Initiatives from TAACCCT </a:t>
            </a:r>
            <a:r>
              <a:rPr lang="en-US" sz="4400" dirty="0"/>
              <a:t>Grant</a:t>
            </a:r>
            <a:endParaRPr lang="en-US" dirty="0"/>
          </a:p>
        </p:txBody>
      </p:sp>
      <p:sp>
        <p:nvSpPr>
          <p:cNvPr id="10" name="Text Placeholder 2">
            <a:extLst>
              <a:ext uri="{FF2B5EF4-FFF2-40B4-BE49-F238E27FC236}">
                <a16:creationId xmlns:a16="http://schemas.microsoft.com/office/drawing/2014/main" id="{A1C5FCCD-BC9B-4A93-88AB-8CF74C0FE244}"/>
              </a:ext>
            </a:extLst>
          </p:cNvPr>
          <p:cNvSpPr txBox="1">
            <a:spLocks/>
          </p:cNvSpPr>
          <p:nvPr/>
        </p:nvSpPr>
        <p:spPr bwMode="auto">
          <a:xfrm>
            <a:off x="457200" y="2133600"/>
            <a:ext cx="3657600" cy="609600"/>
          </a:xfrm>
          <a:prstGeom prst="rect">
            <a:avLst/>
          </a:prstGeom>
          <a:solidFill>
            <a:srgbClr val="FFC000"/>
          </a:solidFill>
          <a:ln w="38100">
            <a:solidFill>
              <a:schemeClr val="tx2"/>
            </a:solidFill>
            <a:miter lim="800000"/>
            <a:headEnd/>
            <a:tailEnd/>
          </a:ln>
        </p:spPr>
        <p:txBody>
          <a:bodyPr vert="horz" wrap="square" lIns="54864" tIns="91440" rIns="91440" bIns="45720" numCol="1" anchor="t" anchorCtr="0" compatLnSpc="1">
            <a:prstTxWarp prst="textNoShape">
              <a:avLst/>
            </a:prstTxWarp>
          </a:bodyPr>
          <a:lstStyle>
            <a:lvl1pPr marL="438150" indent="-319088" algn="l" rtl="0" eaLnBrk="1" fontAlgn="base" hangingPunct="1">
              <a:spcBef>
                <a:spcPts val="12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1" fontAlgn="base" hangingPunct="1">
              <a:spcBef>
                <a:spcPts val="48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1" fontAlgn="base" hangingPunct="1">
              <a:spcBef>
                <a:spcPct val="20000"/>
              </a:spcBef>
              <a:spcAft>
                <a:spcPct val="0"/>
              </a:spcAft>
              <a:buClr>
                <a:srgbClr val="C32D2E"/>
              </a:buClr>
              <a:buFont typeface="Arial" charset="0"/>
              <a:buChar char="▪"/>
              <a:defRPr sz="2400" kern="1200">
                <a:solidFill>
                  <a:schemeClr val="tx1"/>
                </a:solidFill>
                <a:latin typeface="+mn-lt"/>
                <a:ea typeface="+mn-ea"/>
                <a:cs typeface="+mn-cs"/>
              </a:defRPr>
            </a:lvl3pPr>
            <a:lvl4pPr marL="1216025" indent="-182563" algn="l" rtl="0" eaLnBrk="1" fontAlgn="base" hangingPunct="1">
              <a:spcBef>
                <a:spcPct val="20000"/>
              </a:spcBef>
              <a:spcAft>
                <a:spcPct val="0"/>
              </a:spcAft>
              <a:buClr>
                <a:srgbClr val="84AA33"/>
              </a:buClr>
              <a:buFont typeface="Arial" charset="0"/>
              <a:buChar char="▪"/>
              <a:defRPr sz="1800" kern="1200">
                <a:solidFill>
                  <a:schemeClr val="tx1"/>
                </a:solidFill>
                <a:latin typeface="+mn-lt"/>
                <a:ea typeface="+mn-ea"/>
                <a:cs typeface="+mn-cs"/>
              </a:defRPr>
            </a:lvl4pPr>
            <a:lvl5pPr marL="1425575" indent="-182563" algn="l" rtl="0" eaLnBrk="1" fontAlgn="base" hangingPunct="1">
              <a:spcBef>
                <a:spcPct val="20000"/>
              </a:spcBef>
              <a:spcAft>
                <a:spcPct val="0"/>
              </a:spcAft>
              <a:buClr>
                <a:srgbClr val="964305"/>
              </a:buClr>
              <a:buFont typeface="Wingdings 3" pitchFamily="18" charset="2"/>
              <a:buChar char=""/>
              <a:defRPr lang="en-US" sz="18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9062" indent="0" algn="ctr">
              <a:buNone/>
            </a:pPr>
            <a:r>
              <a:rPr lang="en-US" sz="2400" b="1" dirty="0"/>
              <a:t>TAACCCT Grant</a:t>
            </a:r>
          </a:p>
        </p:txBody>
      </p:sp>
      <p:sp>
        <p:nvSpPr>
          <p:cNvPr id="11" name="Content Placeholder 3">
            <a:extLst>
              <a:ext uri="{FF2B5EF4-FFF2-40B4-BE49-F238E27FC236}">
                <a16:creationId xmlns:a16="http://schemas.microsoft.com/office/drawing/2014/main" id="{1667DEEE-4727-4F0B-ADB3-17882085FBB2}"/>
              </a:ext>
            </a:extLst>
          </p:cNvPr>
          <p:cNvSpPr txBox="1">
            <a:spLocks/>
          </p:cNvSpPr>
          <p:nvPr/>
        </p:nvSpPr>
        <p:spPr>
          <a:xfrm>
            <a:off x="457200" y="2906712"/>
            <a:ext cx="3657600" cy="3722688"/>
          </a:xfrm>
          <a:prstGeom prst="rect">
            <a:avLst/>
          </a:prstGeom>
          <a:ln w="38100">
            <a:noFill/>
          </a:ln>
        </p:spPr>
        <p:txBody>
          <a:bodyPr>
            <a:normAutofit fontScale="77500" lnSpcReduction="20000"/>
          </a:bodyPr>
          <a:lstStyle>
            <a:lvl1pPr marL="438150" indent="-319088" algn="l" rtl="0" eaLnBrk="1" fontAlgn="base" hangingPunct="1">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1" fontAlgn="base" hangingPunct="1">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1" fontAlgn="base" hangingPunct="1">
              <a:spcBef>
                <a:spcPct val="20000"/>
              </a:spcBef>
              <a:spcAft>
                <a:spcPct val="0"/>
              </a:spcAft>
              <a:buClr>
                <a:srgbClr val="C32D2E"/>
              </a:buClr>
              <a:buFont typeface="Arial" charset="0"/>
              <a:buChar char="▪"/>
              <a:defRPr sz="2400" kern="1200">
                <a:solidFill>
                  <a:schemeClr val="tx1"/>
                </a:solidFill>
                <a:latin typeface="+mn-lt"/>
                <a:ea typeface="+mn-ea"/>
                <a:cs typeface="+mn-cs"/>
              </a:defRPr>
            </a:lvl3pPr>
            <a:lvl4pPr marL="1216025" indent="-182563" algn="l" rtl="0" eaLnBrk="1" fontAlgn="base" hangingPunct="1">
              <a:spcBef>
                <a:spcPct val="20000"/>
              </a:spcBef>
              <a:spcAft>
                <a:spcPct val="0"/>
              </a:spcAft>
              <a:buClr>
                <a:srgbClr val="84AA33"/>
              </a:buClr>
              <a:buFont typeface="Arial" charset="0"/>
              <a:buChar char="▪"/>
              <a:defRPr sz="2000" kern="1200">
                <a:solidFill>
                  <a:schemeClr val="tx1"/>
                </a:solidFill>
                <a:latin typeface="+mn-lt"/>
                <a:ea typeface="+mn-ea"/>
                <a:cs typeface="+mn-cs"/>
              </a:defRPr>
            </a:lvl4pPr>
            <a:lvl5pPr marL="1425575" indent="-182563" algn="l" rtl="0" eaLnBrk="1" fontAlgn="base" hangingPunct="1">
              <a:spcBef>
                <a:spcPct val="20000"/>
              </a:spcBef>
              <a:spcAft>
                <a:spcPct val="0"/>
              </a:spcAft>
              <a:buClr>
                <a:srgbClr val="964305"/>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spcAft>
                <a:spcPts val="300"/>
              </a:spcAft>
              <a:buFont typeface="Wingdings" panose="05000000000000000000" pitchFamily="2" charset="2"/>
              <a:buChar char="ü"/>
            </a:pPr>
            <a:r>
              <a:rPr lang="en-US" b="1" dirty="0"/>
              <a:t>Creation of Statewide PLA Website</a:t>
            </a:r>
          </a:p>
          <a:p>
            <a:pPr>
              <a:spcAft>
                <a:spcPts val="300"/>
              </a:spcAft>
              <a:buFont typeface="Wingdings" panose="05000000000000000000" pitchFamily="2" charset="2"/>
              <a:buChar char="§"/>
            </a:pPr>
            <a:r>
              <a:rPr lang="en-US" sz="2600" dirty="0"/>
              <a:t>Self assessment tool</a:t>
            </a:r>
          </a:p>
          <a:p>
            <a:pPr>
              <a:spcAft>
                <a:spcPts val="300"/>
              </a:spcAft>
              <a:buFont typeface="Wingdings" panose="05000000000000000000" pitchFamily="2" charset="2"/>
              <a:buChar char="§"/>
            </a:pPr>
            <a:r>
              <a:rPr lang="en-US" sz="2600" dirty="0"/>
              <a:t>E-portfolio linked to college CPL specialist</a:t>
            </a:r>
          </a:p>
          <a:p>
            <a:pPr>
              <a:spcAft>
                <a:spcPts val="300"/>
              </a:spcAft>
              <a:buFont typeface="Wingdings" panose="05000000000000000000" pitchFamily="2" charset="2"/>
              <a:buChar char="ü"/>
            </a:pPr>
            <a:r>
              <a:rPr lang="en-US" b="1" dirty="0"/>
              <a:t>Regional Professional Development of Faculty and Staff</a:t>
            </a:r>
          </a:p>
          <a:p>
            <a:pPr>
              <a:spcAft>
                <a:spcPts val="300"/>
              </a:spcAft>
              <a:buFont typeface="Wingdings" panose="05000000000000000000" pitchFamily="2" charset="2"/>
              <a:buChar char="§"/>
            </a:pPr>
            <a:r>
              <a:rPr lang="en-US" sz="2600" b="1" dirty="0"/>
              <a:t>250+ </a:t>
            </a:r>
            <a:r>
              <a:rPr lang="en-US" sz="2600" dirty="0"/>
              <a:t>trained</a:t>
            </a:r>
          </a:p>
          <a:p>
            <a:pPr>
              <a:spcAft>
                <a:spcPts val="300"/>
              </a:spcAft>
              <a:buFont typeface="Wingdings" panose="05000000000000000000" pitchFamily="2" charset="2"/>
              <a:buChar char="§"/>
            </a:pPr>
            <a:r>
              <a:rPr lang="en-US" sz="2600" b="1" dirty="0"/>
              <a:t>5 </a:t>
            </a:r>
            <a:r>
              <a:rPr lang="en-US" sz="2600" dirty="0"/>
              <a:t>regional trainings</a:t>
            </a:r>
          </a:p>
          <a:p>
            <a:pPr marL="114300" indent="0">
              <a:spcAft>
                <a:spcPts val="300"/>
              </a:spcAft>
              <a:buFont typeface="Wingdings 2" pitchFamily="18" charset="2"/>
              <a:buNone/>
            </a:pPr>
            <a:endParaRPr lang="en-US" dirty="0"/>
          </a:p>
        </p:txBody>
      </p:sp>
      <p:sp>
        <p:nvSpPr>
          <p:cNvPr id="12" name="Text Placeholder 4">
            <a:extLst>
              <a:ext uri="{FF2B5EF4-FFF2-40B4-BE49-F238E27FC236}">
                <a16:creationId xmlns:a16="http://schemas.microsoft.com/office/drawing/2014/main" id="{C167ED64-E303-49E4-9EDC-8D1E27FE6E0E}"/>
              </a:ext>
            </a:extLst>
          </p:cNvPr>
          <p:cNvSpPr txBox="1">
            <a:spLocks/>
          </p:cNvSpPr>
          <p:nvPr/>
        </p:nvSpPr>
        <p:spPr>
          <a:xfrm>
            <a:off x="4419600" y="2133601"/>
            <a:ext cx="4343400" cy="609600"/>
          </a:xfrm>
          <a:prstGeom prst="rect">
            <a:avLst/>
          </a:prstGeom>
          <a:solidFill>
            <a:srgbClr val="FFC000"/>
          </a:solidFill>
          <a:ln w="38100">
            <a:solidFill>
              <a:schemeClr val="tx2"/>
            </a:solidFill>
          </a:ln>
        </p:spPr>
        <p:txBody>
          <a:bodyPr/>
          <a:lstStyle>
            <a:lvl1pPr marL="438150" indent="-319088" algn="l" rtl="0" eaLnBrk="1" fontAlgn="base" hangingPunct="1">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1" fontAlgn="base" hangingPunct="1">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1" fontAlgn="base" hangingPunct="1">
              <a:spcBef>
                <a:spcPct val="20000"/>
              </a:spcBef>
              <a:spcAft>
                <a:spcPct val="0"/>
              </a:spcAft>
              <a:buClr>
                <a:srgbClr val="C32D2E"/>
              </a:buClr>
              <a:buFont typeface="Arial" charset="0"/>
              <a:buChar char="▪"/>
              <a:defRPr sz="2400" kern="1200">
                <a:solidFill>
                  <a:schemeClr val="tx1"/>
                </a:solidFill>
                <a:latin typeface="+mn-lt"/>
                <a:ea typeface="+mn-ea"/>
                <a:cs typeface="+mn-cs"/>
              </a:defRPr>
            </a:lvl3pPr>
            <a:lvl4pPr marL="1216025" indent="-182563" algn="l" rtl="0" eaLnBrk="1" fontAlgn="base" hangingPunct="1">
              <a:spcBef>
                <a:spcPct val="20000"/>
              </a:spcBef>
              <a:spcAft>
                <a:spcPct val="0"/>
              </a:spcAft>
              <a:buClr>
                <a:srgbClr val="84AA33"/>
              </a:buClr>
              <a:buFont typeface="Arial" charset="0"/>
              <a:buChar char="▪"/>
              <a:defRPr sz="2000" kern="1200">
                <a:solidFill>
                  <a:schemeClr val="tx1"/>
                </a:solidFill>
                <a:latin typeface="+mn-lt"/>
                <a:ea typeface="+mn-ea"/>
                <a:cs typeface="+mn-cs"/>
              </a:defRPr>
            </a:lvl4pPr>
            <a:lvl5pPr marL="1425575" indent="-182563" algn="l" rtl="0" eaLnBrk="1" fontAlgn="base" hangingPunct="1">
              <a:spcBef>
                <a:spcPct val="20000"/>
              </a:spcBef>
              <a:spcAft>
                <a:spcPct val="0"/>
              </a:spcAft>
              <a:buClr>
                <a:srgbClr val="964305"/>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9062" indent="0" algn="ctr">
              <a:buNone/>
            </a:pPr>
            <a:r>
              <a:rPr lang="en-US" sz="2400" b="1" dirty="0"/>
              <a:t>PIF PLA Consortium Grant</a:t>
            </a:r>
          </a:p>
        </p:txBody>
      </p:sp>
      <p:sp>
        <p:nvSpPr>
          <p:cNvPr id="14" name="Content Placeholder 5">
            <a:extLst>
              <a:ext uri="{FF2B5EF4-FFF2-40B4-BE49-F238E27FC236}">
                <a16:creationId xmlns:a16="http://schemas.microsoft.com/office/drawing/2014/main" id="{F06C34F0-E9C6-4A22-924E-56767F1971D3}"/>
              </a:ext>
            </a:extLst>
          </p:cNvPr>
          <p:cNvSpPr txBox="1">
            <a:spLocks/>
          </p:cNvSpPr>
          <p:nvPr/>
        </p:nvSpPr>
        <p:spPr>
          <a:xfrm>
            <a:off x="4435150" y="2916044"/>
            <a:ext cx="4343399" cy="3713356"/>
          </a:xfrm>
          <a:prstGeom prst="rect">
            <a:avLst/>
          </a:prstGeom>
          <a:ln w="38100">
            <a:noFill/>
          </a:ln>
        </p:spPr>
        <p:txBody>
          <a:bodyPr>
            <a:noAutofit/>
          </a:bodyPr>
          <a:lstStyle>
            <a:lvl1pPr marL="438150" indent="-319088" algn="l" rtl="0" eaLnBrk="1" fontAlgn="base" hangingPunct="1">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1" fontAlgn="base" hangingPunct="1">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1" fontAlgn="base" hangingPunct="1">
              <a:spcBef>
                <a:spcPct val="20000"/>
              </a:spcBef>
              <a:spcAft>
                <a:spcPct val="0"/>
              </a:spcAft>
              <a:buClr>
                <a:srgbClr val="C32D2E"/>
              </a:buClr>
              <a:buFont typeface="Arial" charset="0"/>
              <a:buChar char="▪"/>
              <a:defRPr sz="2400" kern="1200">
                <a:solidFill>
                  <a:schemeClr val="tx1"/>
                </a:solidFill>
                <a:latin typeface="+mn-lt"/>
                <a:ea typeface="+mn-ea"/>
                <a:cs typeface="+mn-cs"/>
              </a:defRPr>
            </a:lvl3pPr>
            <a:lvl4pPr marL="1216025" indent="-182563" algn="l" rtl="0" eaLnBrk="1" fontAlgn="base" hangingPunct="1">
              <a:spcBef>
                <a:spcPct val="20000"/>
              </a:spcBef>
              <a:spcAft>
                <a:spcPct val="0"/>
              </a:spcAft>
              <a:buClr>
                <a:srgbClr val="84AA33"/>
              </a:buClr>
              <a:buFont typeface="Arial" charset="0"/>
              <a:buChar char="▪"/>
              <a:defRPr sz="2000" kern="1200">
                <a:solidFill>
                  <a:schemeClr val="tx1"/>
                </a:solidFill>
                <a:latin typeface="+mn-lt"/>
                <a:ea typeface="+mn-ea"/>
                <a:cs typeface="+mn-cs"/>
              </a:defRPr>
            </a:lvl4pPr>
            <a:lvl5pPr marL="1425575" indent="-182563" algn="l" rtl="0" eaLnBrk="1" fontAlgn="base" hangingPunct="1">
              <a:spcBef>
                <a:spcPct val="20000"/>
              </a:spcBef>
              <a:spcAft>
                <a:spcPct val="0"/>
              </a:spcAft>
              <a:buClr>
                <a:srgbClr val="964305"/>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spcAft>
                <a:spcPts val="300"/>
              </a:spcAft>
              <a:buFont typeface="Wingdings" panose="05000000000000000000" pitchFamily="2" charset="2"/>
              <a:buChar char="ü"/>
            </a:pPr>
            <a:r>
              <a:rPr lang="en-US" sz="1600" dirty="0"/>
              <a:t>Ensuring campus updates to new statewide website</a:t>
            </a:r>
          </a:p>
          <a:p>
            <a:pPr>
              <a:spcAft>
                <a:spcPts val="300"/>
              </a:spcAft>
              <a:buFont typeface="Wingdings" panose="05000000000000000000" pitchFamily="2" charset="2"/>
              <a:buChar char="ü"/>
            </a:pPr>
            <a:r>
              <a:rPr lang="en-US" sz="1600" dirty="0"/>
              <a:t>Alignment to common cut scores for challenge exams for Mass Transfer Foundation Courses</a:t>
            </a:r>
          </a:p>
          <a:p>
            <a:pPr>
              <a:spcAft>
                <a:spcPts val="300"/>
              </a:spcAft>
              <a:buFont typeface="Wingdings" panose="05000000000000000000" pitchFamily="2" charset="2"/>
              <a:buChar char="ü"/>
            </a:pPr>
            <a:r>
              <a:rPr lang="en-US" sz="1600" dirty="0"/>
              <a:t>Alignment for industry recognized credentials to technical courses</a:t>
            </a:r>
          </a:p>
          <a:p>
            <a:pPr>
              <a:spcAft>
                <a:spcPts val="300"/>
              </a:spcAft>
              <a:buFont typeface="Wingdings" panose="05000000000000000000" pitchFamily="2" charset="2"/>
              <a:buChar char="ü"/>
            </a:pPr>
            <a:r>
              <a:rPr lang="en-US" sz="1600" dirty="0"/>
              <a:t>Common policies around CPL</a:t>
            </a:r>
          </a:p>
          <a:p>
            <a:pPr>
              <a:spcAft>
                <a:spcPts val="300"/>
              </a:spcAft>
              <a:buFont typeface="Wingdings" panose="05000000000000000000" pitchFamily="2" charset="2"/>
              <a:buChar char="ü"/>
            </a:pPr>
            <a:r>
              <a:rPr lang="en-US" sz="1600" dirty="0"/>
              <a:t>Common pricing of PLA for students</a:t>
            </a:r>
          </a:p>
          <a:p>
            <a:pPr>
              <a:spcAft>
                <a:spcPts val="300"/>
              </a:spcAft>
              <a:buFont typeface="Wingdings" panose="05000000000000000000" pitchFamily="2" charset="2"/>
              <a:buChar char="ü"/>
            </a:pPr>
            <a:r>
              <a:rPr lang="en-US" sz="1600" dirty="0"/>
              <a:t>Common coding and transcription of credit</a:t>
            </a:r>
          </a:p>
          <a:p>
            <a:pPr>
              <a:spcAft>
                <a:spcPts val="300"/>
              </a:spcAft>
              <a:buFont typeface="Wingdings" panose="05000000000000000000" pitchFamily="2" charset="2"/>
              <a:buChar char="ü"/>
            </a:pPr>
            <a:r>
              <a:rPr lang="en-US" sz="1600" dirty="0"/>
              <a:t>Statewide faculty repository of trained portfolio reviewers to compete with CAEL</a:t>
            </a:r>
          </a:p>
          <a:p>
            <a:pPr>
              <a:spcAft>
                <a:spcPts val="300"/>
              </a:spcAft>
              <a:buFont typeface="Wingdings" panose="05000000000000000000" pitchFamily="2" charset="2"/>
              <a:buChar char="ü"/>
            </a:pPr>
            <a:endParaRPr lang="en-US" sz="1600" dirty="0"/>
          </a:p>
        </p:txBody>
      </p:sp>
    </p:spTree>
    <p:extLst>
      <p:ext uri="{BB962C8B-B14F-4D97-AF65-F5344CB8AC3E}">
        <p14:creationId xmlns:p14="http://schemas.microsoft.com/office/powerpoint/2010/main" val="1066853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08054591-531C-4933-9C72-0672D98A8CCF}"/>
              </a:ext>
            </a:extLst>
          </p:cNvPr>
          <p:cNvSpPr txBox="1">
            <a:spLocks/>
          </p:cNvSpPr>
          <p:nvPr/>
        </p:nvSpPr>
        <p:spPr bwMode="auto">
          <a:xfrm>
            <a:off x="457200" y="2590800"/>
            <a:ext cx="3886200" cy="3713356"/>
          </a:xfrm>
          <a:prstGeom prst="rect">
            <a:avLst/>
          </a:prstGeom>
          <a:solidFill>
            <a:schemeClr val="bg2"/>
          </a:solidFill>
          <a:ln w="9525">
            <a:noFill/>
            <a:miter lim="800000"/>
            <a:headEnd/>
            <a:tailEnd/>
          </a:ln>
        </p:spPr>
        <p:txBody>
          <a:bodyPr vert="horz" wrap="square" lIns="91440" tIns="91440" rIns="91440" bIns="45720" numCol="1" anchor="t" anchorCtr="0" compatLnSpc="1">
            <a:prstTxWarp prst="textNoShape">
              <a:avLst/>
            </a:prstTxWarp>
            <a:normAutofit/>
          </a:bodyPr>
          <a:lstStyle>
            <a:lvl1pPr marL="438150" indent="-319088" algn="l" rtl="0" eaLnBrk="1" fontAlgn="base" hangingPunct="1">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1" fontAlgn="base" hangingPunct="1">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1" fontAlgn="base" hangingPunct="1">
              <a:spcBef>
                <a:spcPct val="20000"/>
              </a:spcBef>
              <a:spcAft>
                <a:spcPct val="0"/>
              </a:spcAft>
              <a:buClr>
                <a:srgbClr val="C32D2E"/>
              </a:buClr>
              <a:buFont typeface="Arial" charset="0"/>
              <a:buChar char="▪"/>
              <a:defRPr sz="2400" kern="1200">
                <a:solidFill>
                  <a:schemeClr val="tx1"/>
                </a:solidFill>
                <a:latin typeface="+mn-lt"/>
                <a:ea typeface="+mn-ea"/>
                <a:cs typeface="+mn-cs"/>
              </a:defRPr>
            </a:lvl3pPr>
            <a:lvl4pPr marL="1216025" indent="-182563" algn="l" rtl="0" eaLnBrk="1" fontAlgn="base" hangingPunct="1">
              <a:spcBef>
                <a:spcPct val="20000"/>
              </a:spcBef>
              <a:spcAft>
                <a:spcPct val="0"/>
              </a:spcAft>
              <a:buClr>
                <a:srgbClr val="84AA33"/>
              </a:buClr>
              <a:buFont typeface="Arial" charset="0"/>
              <a:buChar char="▪"/>
              <a:defRPr sz="1800" kern="1200">
                <a:solidFill>
                  <a:schemeClr val="tx1"/>
                </a:solidFill>
                <a:latin typeface="+mn-lt"/>
                <a:ea typeface="+mn-ea"/>
                <a:cs typeface="+mn-cs"/>
              </a:defRPr>
            </a:lvl4pPr>
            <a:lvl5pPr marL="1425575" indent="-182563" algn="l" rtl="0" eaLnBrk="1" fontAlgn="base" hangingPunct="1">
              <a:spcBef>
                <a:spcPct val="20000"/>
              </a:spcBef>
              <a:spcAft>
                <a:spcPct val="0"/>
              </a:spcAft>
              <a:buClr>
                <a:srgbClr val="964305"/>
              </a:buClr>
              <a:buFont typeface="Wingdings 3" pitchFamily="18" charset="2"/>
              <a:buChar char=""/>
              <a:defRPr lang="en-US" sz="18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18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4300" indent="0">
              <a:spcAft>
                <a:spcPts val="300"/>
              </a:spcAft>
              <a:buFont typeface="Wingdings 2" pitchFamily="18" charset="2"/>
              <a:buNone/>
            </a:pPr>
            <a:endParaRPr lang="en-US" dirty="0"/>
          </a:p>
        </p:txBody>
      </p:sp>
      <p:sp>
        <p:nvSpPr>
          <p:cNvPr id="6" name="Text Placeholder 5">
            <a:extLst>
              <a:ext uri="{FF2B5EF4-FFF2-40B4-BE49-F238E27FC236}">
                <a16:creationId xmlns:a16="http://schemas.microsoft.com/office/drawing/2014/main" id="{57795548-055F-41EB-8541-534BD356A4D9}"/>
              </a:ext>
            </a:extLst>
          </p:cNvPr>
          <p:cNvSpPr>
            <a:spLocks noGrp="1"/>
          </p:cNvSpPr>
          <p:nvPr>
            <p:ph type="body" sz="quarter" idx="13"/>
          </p:nvPr>
        </p:nvSpPr>
        <p:spPr/>
        <p:txBody>
          <a:bodyPr/>
          <a:lstStyle/>
          <a:p>
            <a:r>
              <a:rPr lang="en-US" dirty="0"/>
              <a:t>PLA Consortium</a:t>
            </a:r>
          </a:p>
        </p:txBody>
      </p:sp>
      <p:sp>
        <p:nvSpPr>
          <p:cNvPr id="4" name="Title 3">
            <a:extLst>
              <a:ext uri="{FF2B5EF4-FFF2-40B4-BE49-F238E27FC236}">
                <a16:creationId xmlns:a16="http://schemas.microsoft.com/office/drawing/2014/main" id="{2C1297C4-5086-4F7B-9B9C-570CDDF689DD}"/>
              </a:ext>
            </a:extLst>
          </p:cNvPr>
          <p:cNvSpPr>
            <a:spLocks noGrp="1"/>
          </p:cNvSpPr>
          <p:nvPr>
            <p:ph type="title"/>
          </p:nvPr>
        </p:nvSpPr>
        <p:spPr/>
        <p:txBody>
          <a:bodyPr/>
          <a:lstStyle/>
          <a:p>
            <a:r>
              <a:rPr lang="en-US" dirty="0"/>
              <a:t>Further Developing MA </a:t>
            </a:r>
            <a:br>
              <a:rPr lang="en-US" dirty="0"/>
            </a:br>
            <a:r>
              <a:rPr lang="en-US" dirty="0"/>
              <a:t>CC Consortium Development</a:t>
            </a:r>
          </a:p>
        </p:txBody>
      </p:sp>
      <p:sp>
        <p:nvSpPr>
          <p:cNvPr id="11" name="Content Placeholder 3">
            <a:extLst>
              <a:ext uri="{FF2B5EF4-FFF2-40B4-BE49-F238E27FC236}">
                <a16:creationId xmlns:a16="http://schemas.microsoft.com/office/drawing/2014/main" id="{1667DEEE-4727-4F0B-ADB3-17882085FBB2}"/>
              </a:ext>
            </a:extLst>
          </p:cNvPr>
          <p:cNvSpPr txBox="1">
            <a:spLocks/>
          </p:cNvSpPr>
          <p:nvPr/>
        </p:nvSpPr>
        <p:spPr>
          <a:xfrm>
            <a:off x="457200" y="2906712"/>
            <a:ext cx="3657600" cy="3113088"/>
          </a:xfrm>
          <a:prstGeom prst="rect">
            <a:avLst/>
          </a:prstGeom>
          <a:ln w="38100">
            <a:noFill/>
          </a:ln>
        </p:spPr>
        <p:txBody>
          <a:bodyPr>
            <a:normAutofit fontScale="70000" lnSpcReduction="20000"/>
          </a:bodyPr>
          <a:lstStyle>
            <a:lvl1pPr marL="438150" indent="-319088" algn="l" rtl="0" eaLnBrk="1" fontAlgn="base" hangingPunct="1">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1" fontAlgn="base" hangingPunct="1">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1" fontAlgn="base" hangingPunct="1">
              <a:spcBef>
                <a:spcPct val="20000"/>
              </a:spcBef>
              <a:spcAft>
                <a:spcPct val="0"/>
              </a:spcAft>
              <a:buClr>
                <a:srgbClr val="C32D2E"/>
              </a:buClr>
              <a:buFont typeface="Arial" charset="0"/>
              <a:buChar char="▪"/>
              <a:defRPr sz="2400" kern="1200">
                <a:solidFill>
                  <a:schemeClr val="tx1"/>
                </a:solidFill>
                <a:latin typeface="+mn-lt"/>
                <a:ea typeface="+mn-ea"/>
                <a:cs typeface="+mn-cs"/>
              </a:defRPr>
            </a:lvl3pPr>
            <a:lvl4pPr marL="1216025" indent="-182563" algn="l" rtl="0" eaLnBrk="1" fontAlgn="base" hangingPunct="1">
              <a:spcBef>
                <a:spcPct val="20000"/>
              </a:spcBef>
              <a:spcAft>
                <a:spcPct val="0"/>
              </a:spcAft>
              <a:buClr>
                <a:srgbClr val="84AA33"/>
              </a:buClr>
              <a:buFont typeface="Arial" charset="0"/>
              <a:buChar char="▪"/>
              <a:defRPr sz="2000" kern="1200">
                <a:solidFill>
                  <a:schemeClr val="tx1"/>
                </a:solidFill>
                <a:latin typeface="+mn-lt"/>
                <a:ea typeface="+mn-ea"/>
                <a:cs typeface="+mn-cs"/>
              </a:defRPr>
            </a:lvl4pPr>
            <a:lvl5pPr marL="1425575" indent="-182563" algn="l" rtl="0" eaLnBrk="1" fontAlgn="base" hangingPunct="1">
              <a:spcBef>
                <a:spcPct val="20000"/>
              </a:spcBef>
              <a:spcAft>
                <a:spcPct val="0"/>
              </a:spcAft>
              <a:buClr>
                <a:srgbClr val="964305"/>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4300" indent="0" algn="ctr">
              <a:buNone/>
            </a:pPr>
            <a:r>
              <a:rPr lang="en-US" dirty="0"/>
              <a:t>Consortium of the 15 Community Colleges </a:t>
            </a:r>
            <a:br>
              <a:rPr lang="en-US" dirty="0"/>
            </a:br>
            <a:r>
              <a:rPr lang="en-US" b="1" dirty="0"/>
              <a:t>most effective catalyst </a:t>
            </a:r>
            <a:r>
              <a:rPr lang="en-US" dirty="0"/>
              <a:t>to accomplishing next steps to enhance each college enrollment and </a:t>
            </a:r>
            <a:r>
              <a:rPr lang="en-US" b="1" dirty="0"/>
              <a:t>most cost efficient mechanism </a:t>
            </a:r>
            <a:r>
              <a:rPr lang="en-US" dirty="0"/>
              <a:t>to achieve individual college ROI/surplus.</a:t>
            </a:r>
          </a:p>
          <a:p>
            <a:pPr marL="114300" indent="0" algn="ctr">
              <a:buNone/>
            </a:pPr>
            <a:endParaRPr lang="en-US" i="1" dirty="0"/>
          </a:p>
          <a:p>
            <a:pPr marL="114300" indent="0" algn="ctr">
              <a:buNone/>
            </a:pPr>
            <a:r>
              <a:rPr lang="en-US" b="1" i="1" dirty="0"/>
              <a:t>HBS Study 2015</a:t>
            </a:r>
          </a:p>
        </p:txBody>
      </p:sp>
      <p:sp>
        <p:nvSpPr>
          <p:cNvPr id="14" name="Content Placeholder 5">
            <a:extLst>
              <a:ext uri="{FF2B5EF4-FFF2-40B4-BE49-F238E27FC236}">
                <a16:creationId xmlns:a16="http://schemas.microsoft.com/office/drawing/2014/main" id="{F06C34F0-E9C6-4A22-924E-56767F1971D3}"/>
              </a:ext>
            </a:extLst>
          </p:cNvPr>
          <p:cNvSpPr txBox="1">
            <a:spLocks/>
          </p:cNvSpPr>
          <p:nvPr/>
        </p:nvSpPr>
        <p:spPr>
          <a:xfrm>
            <a:off x="4513439" y="2438400"/>
            <a:ext cx="4343399" cy="3713356"/>
          </a:xfrm>
          <a:prstGeom prst="rect">
            <a:avLst/>
          </a:prstGeom>
          <a:ln w="38100">
            <a:noFill/>
          </a:ln>
        </p:spPr>
        <p:txBody>
          <a:bodyPr>
            <a:noAutofit/>
          </a:bodyPr>
          <a:lstStyle>
            <a:lvl1pPr marL="438150" indent="-319088" algn="l" rtl="0" eaLnBrk="1" fontAlgn="base" hangingPunct="1">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1" fontAlgn="base" hangingPunct="1">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1" fontAlgn="base" hangingPunct="1">
              <a:spcBef>
                <a:spcPct val="20000"/>
              </a:spcBef>
              <a:spcAft>
                <a:spcPct val="0"/>
              </a:spcAft>
              <a:buClr>
                <a:srgbClr val="C32D2E"/>
              </a:buClr>
              <a:buFont typeface="Arial" charset="0"/>
              <a:buChar char="▪"/>
              <a:defRPr sz="2400" kern="1200">
                <a:solidFill>
                  <a:schemeClr val="tx1"/>
                </a:solidFill>
                <a:latin typeface="+mn-lt"/>
                <a:ea typeface="+mn-ea"/>
                <a:cs typeface="+mn-cs"/>
              </a:defRPr>
            </a:lvl3pPr>
            <a:lvl4pPr marL="1216025" indent="-182563" algn="l" rtl="0" eaLnBrk="1" fontAlgn="base" hangingPunct="1">
              <a:spcBef>
                <a:spcPct val="20000"/>
              </a:spcBef>
              <a:spcAft>
                <a:spcPct val="0"/>
              </a:spcAft>
              <a:buClr>
                <a:srgbClr val="84AA33"/>
              </a:buClr>
              <a:buFont typeface="Arial" charset="0"/>
              <a:buChar char="▪"/>
              <a:defRPr sz="2000" kern="1200">
                <a:solidFill>
                  <a:schemeClr val="tx1"/>
                </a:solidFill>
                <a:latin typeface="+mn-lt"/>
                <a:ea typeface="+mn-ea"/>
                <a:cs typeface="+mn-cs"/>
              </a:defRPr>
            </a:lvl4pPr>
            <a:lvl5pPr marL="1425575" indent="-182563" algn="l" rtl="0" eaLnBrk="1" fontAlgn="base" hangingPunct="1">
              <a:spcBef>
                <a:spcPct val="20000"/>
              </a:spcBef>
              <a:spcAft>
                <a:spcPct val="0"/>
              </a:spcAft>
              <a:buClr>
                <a:srgbClr val="964305"/>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sz="2000" dirty="0"/>
              <a:t>Common coding</a:t>
            </a:r>
          </a:p>
          <a:p>
            <a:r>
              <a:rPr lang="en-US" sz="2000" dirty="0"/>
              <a:t>Common marketing plan</a:t>
            </a:r>
          </a:p>
          <a:p>
            <a:r>
              <a:rPr lang="en-US" sz="2000" dirty="0"/>
              <a:t>Partner with DHE for PLA alignment  with </a:t>
            </a:r>
            <a:r>
              <a:rPr lang="en-US" sz="2000" dirty="0" err="1"/>
              <a:t>MassTransfer</a:t>
            </a:r>
            <a:r>
              <a:rPr lang="en-US" sz="2000" dirty="0"/>
              <a:t> (cut scores)</a:t>
            </a:r>
          </a:p>
          <a:p>
            <a:r>
              <a:rPr lang="en-US" sz="2000" b="1" dirty="0"/>
              <a:t>600,000 </a:t>
            </a:r>
            <a:r>
              <a:rPr lang="en-US" sz="2000" dirty="0"/>
              <a:t>Massachusetts residents with some college but no degree to comeback and finish their degree through CPL and community college sector </a:t>
            </a:r>
          </a:p>
          <a:p>
            <a:r>
              <a:rPr lang="en-US" sz="2000" dirty="0"/>
              <a:t>Application for ECCF Funds 75,000 over 2 years</a:t>
            </a:r>
          </a:p>
        </p:txBody>
      </p:sp>
    </p:spTree>
    <p:extLst>
      <p:ext uri="{BB962C8B-B14F-4D97-AF65-F5344CB8AC3E}">
        <p14:creationId xmlns:p14="http://schemas.microsoft.com/office/powerpoint/2010/main" val="1029555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78D687-B15A-450E-A9AF-648167EF77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493"/>
            <a:ext cx="9144000" cy="6697014"/>
          </a:xfrm>
          <a:prstGeom prst="rect">
            <a:avLst/>
          </a:prstGeom>
        </p:spPr>
      </p:pic>
      <p:sp>
        <p:nvSpPr>
          <p:cNvPr id="6" name="Title 4">
            <a:extLst>
              <a:ext uri="{FF2B5EF4-FFF2-40B4-BE49-F238E27FC236}">
                <a16:creationId xmlns:a16="http://schemas.microsoft.com/office/drawing/2014/main" id="{EBE9FC61-B7F0-4AA7-A315-269C6EC04F8D}"/>
              </a:ext>
            </a:extLst>
          </p:cNvPr>
          <p:cNvSpPr txBox="1">
            <a:spLocks/>
          </p:cNvSpPr>
          <p:nvPr/>
        </p:nvSpPr>
        <p:spPr>
          <a:xfrm>
            <a:off x="2514600" y="1258824"/>
            <a:ext cx="5638800" cy="1636776"/>
          </a:xfrm>
          <a:prstGeom prst="rect">
            <a:avLst/>
          </a:prstGeom>
        </p:spPr>
        <p:txBody>
          <a:bodyPr/>
          <a:lstStyle>
            <a:lvl1pPr algn="l" rtl="0" eaLnBrk="1" fontAlgn="base" hangingPunct="1">
              <a:spcBef>
                <a:spcPct val="0"/>
              </a:spcBef>
              <a:spcAft>
                <a:spcPct val="0"/>
              </a:spcAft>
              <a:defRPr sz="4500" kern="1200">
                <a:solidFill>
                  <a:schemeClr val="bg1"/>
                </a:solidFill>
                <a:latin typeface="+mj-lt"/>
                <a:ea typeface="+mj-ea"/>
                <a:cs typeface="+mj-cs"/>
              </a:defRPr>
            </a:lvl1pPr>
            <a:lvl2pPr algn="l" rtl="0" eaLnBrk="1" fontAlgn="base" hangingPunct="1">
              <a:spcBef>
                <a:spcPct val="0"/>
              </a:spcBef>
              <a:spcAft>
                <a:spcPct val="0"/>
              </a:spcAft>
              <a:defRPr sz="4500">
                <a:solidFill>
                  <a:schemeClr val="bg1"/>
                </a:solidFill>
                <a:latin typeface="Corbel" pitchFamily="34" charset="0"/>
              </a:defRPr>
            </a:lvl2pPr>
            <a:lvl3pPr algn="l" rtl="0" eaLnBrk="1" fontAlgn="base" hangingPunct="1">
              <a:spcBef>
                <a:spcPct val="0"/>
              </a:spcBef>
              <a:spcAft>
                <a:spcPct val="0"/>
              </a:spcAft>
              <a:defRPr sz="4500">
                <a:solidFill>
                  <a:schemeClr val="bg1"/>
                </a:solidFill>
                <a:latin typeface="Corbel" pitchFamily="34" charset="0"/>
              </a:defRPr>
            </a:lvl3pPr>
            <a:lvl4pPr algn="l" rtl="0" eaLnBrk="1" fontAlgn="base" hangingPunct="1">
              <a:spcBef>
                <a:spcPct val="0"/>
              </a:spcBef>
              <a:spcAft>
                <a:spcPct val="0"/>
              </a:spcAft>
              <a:defRPr sz="4500">
                <a:solidFill>
                  <a:schemeClr val="bg1"/>
                </a:solidFill>
                <a:latin typeface="Corbel" pitchFamily="34" charset="0"/>
              </a:defRPr>
            </a:lvl4pPr>
            <a:lvl5pPr algn="l" rtl="0" eaLnBrk="1" fontAlgn="base" hangingPunct="1">
              <a:spcBef>
                <a:spcPct val="0"/>
              </a:spcBef>
              <a:spcAft>
                <a:spcPct val="0"/>
              </a:spcAft>
              <a:defRPr sz="4500">
                <a:solidFill>
                  <a:schemeClr val="bg1"/>
                </a:solidFill>
                <a:latin typeface="Corbel" pitchFamily="34" charset="0"/>
              </a:defRPr>
            </a:lvl5pPr>
            <a:lvl6pPr marL="457200" algn="l" rtl="0" eaLnBrk="1" fontAlgn="base" hangingPunct="1">
              <a:spcBef>
                <a:spcPct val="0"/>
              </a:spcBef>
              <a:spcAft>
                <a:spcPct val="0"/>
              </a:spcAft>
              <a:defRPr sz="4500">
                <a:solidFill>
                  <a:schemeClr val="bg1"/>
                </a:solidFill>
                <a:latin typeface="Corbel" pitchFamily="34" charset="0"/>
              </a:defRPr>
            </a:lvl6pPr>
            <a:lvl7pPr marL="914400" algn="l" rtl="0" eaLnBrk="1" fontAlgn="base" hangingPunct="1">
              <a:spcBef>
                <a:spcPct val="0"/>
              </a:spcBef>
              <a:spcAft>
                <a:spcPct val="0"/>
              </a:spcAft>
              <a:defRPr sz="4500">
                <a:solidFill>
                  <a:schemeClr val="bg1"/>
                </a:solidFill>
                <a:latin typeface="Corbel" pitchFamily="34" charset="0"/>
              </a:defRPr>
            </a:lvl7pPr>
            <a:lvl8pPr marL="1371600" algn="l" rtl="0" eaLnBrk="1" fontAlgn="base" hangingPunct="1">
              <a:spcBef>
                <a:spcPct val="0"/>
              </a:spcBef>
              <a:spcAft>
                <a:spcPct val="0"/>
              </a:spcAft>
              <a:defRPr sz="4500">
                <a:solidFill>
                  <a:schemeClr val="bg1"/>
                </a:solidFill>
                <a:latin typeface="Corbel" pitchFamily="34" charset="0"/>
              </a:defRPr>
            </a:lvl8pPr>
            <a:lvl9pPr marL="1828800" algn="l" rtl="0" eaLnBrk="1" fontAlgn="base" hangingPunct="1">
              <a:spcBef>
                <a:spcPct val="0"/>
              </a:spcBef>
              <a:spcAft>
                <a:spcPct val="0"/>
              </a:spcAft>
              <a:defRPr sz="4500">
                <a:solidFill>
                  <a:schemeClr val="bg1"/>
                </a:solidFill>
                <a:latin typeface="Corbel" pitchFamily="34" charset="0"/>
              </a:defRPr>
            </a:lvl9pPr>
            <a:extLst/>
          </a:lstStyle>
          <a:p>
            <a:pPr algn="ctr"/>
            <a:r>
              <a:rPr lang="en-US" dirty="0">
                <a:solidFill>
                  <a:schemeClr val="tx1"/>
                </a:solidFill>
              </a:rPr>
              <a:t>Why CBE </a:t>
            </a:r>
            <a:r>
              <a:rPr lang="en-US" sz="3000" dirty="0">
                <a:solidFill>
                  <a:schemeClr val="tx1"/>
                </a:solidFill>
              </a:rPr>
              <a:t>for Early Childhood Educators? </a:t>
            </a:r>
          </a:p>
        </p:txBody>
      </p:sp>
      <p:sp>
        <p:nvSpPr>
          <p:cNvPr id="7" name="TextBox 6">
            <a:extLst>
              <a:ext uri="{FF2B5EF4-FFF2-40B4-BE49-F238E27FC236}">
                <a16:creationId xmlns:a16="http://schemas.microsoft.com/office/drawing/2014/main" id="{E5397D80-AF0B-406C-822F-7AD417E339C8}"/>
              </a:ext>
            </a:extLst>
          </p:cNvPr>
          <p:cNvSpPr txBox="1"/>
          <p:nvPr/>
        </p:nvSpPr>
        <p:spPr>
          <a:xfrm>
            <a:off x="2133600" y="2590800"/>
            <a:ext cx="5257800" cy="2677656"/>
          </a:xfrm>
          <a:prstGeom prst="rect">
            <a:avLst/>
          </a:prstGeom>
          <a:noFill/>
        </p:spPr>
        <p:txBody>
          <a:bodyPr wrap="square" rtlCol="0">
            <a:spAutoFit/>
          </a:bodyPr>
          <a:lstStyle/>
          <a:p>
            <a:r>
              <a:rPr lang="en-US" sz="2400" i="1" dirty="0">
                <a:latin typeface="+mn-lt"/>
              </a:rPr>
              <a:t>Competency-Based Education for Early Childhood Educators supports campus efforts to adapt academic programming to students’ mastery </a:t>
            </a:r>
            <a:br>
              <a:rPr lang="en-US" sz="2400" i="1" dirty="0">
                <a:latin typeface="+mn-lt"/>
              </a:rPr>
            </a:br>
            <a:r>
              <a:rPr lang="en-US" sz="2400" i="1" dirty="0">
                <a:latin typeface="+mn-lt"/>
              </a:rPr>
              <a:t>of </a:t>
            </a:r>
            <a:r>
              <a:rPr lang="en-US" sz="2400" b="1" i="1" dirty="0">
                <a:latin typeface="+mn-lt"/>
              </a:rPr>
              <a:t>key learning objectives </a:t>
            </a:r>
            <a:br>
              <a:rPr lang="en-US" sz="2400" b="1" i="1" dirty="0">
                <a:latin typeface="+mn-lt"/>
              </a:rPr>
            </a:br>
            <a:r>
              <a:rPr lang="en-US" sz="2400" b="1" i="1" dirty="0">
                <a:latin typeface="+mn-lt"/>
              </a:rPr>
              <a:t>for early childhood </a:t>
            </a:r>
            <a:br>
              <a:rPr lang="en-US" sz="2400" b="1" i="1" dirty="0">
                <a:latin typeface="+mn-lt"/>
              </a:rPr>
            </a:br>
            <a:r>
              <a:rPr lang="en-US" sz="2400" b="1" i="1" dirty="0">
                <a:latin typeface="+mn-lt"/>
              </a:rPr>
              <a:t>(birth–age 8) educators</a:t>
            </a:r>
          </a:p>
        </p:txBody>
      </p:sp>
    </p:spTree>
    <p:extLst>
      <p:ext uri="{BB962C8B-B14F-4D97-AF65-F5344CB8AC3E}">
        <p14:creationId xmlns:p14="http://schemas.microsoft.com/office/powerpoint/2010/main" val="2406501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US" dirty="0"/>
              <a:t>Performance Incentive Fund: Encouraging Collaboration</a:t>
            </a:r>
          </a:p>
        </p:txBody>
      </p:sp>
      <p:sp>
        <p:nvSpPr>
          <p:cNvPr id="4" name="Title 3"/>
          <p:cNvSpPr>
            <a:spLocks noGrp="1"/>
          </p:cNvSpPr>
          <p:nvPr>
            <p:ph type="title"/>
          </p:nvPr>
        </p:nvSpPr>
        <p:spPr/>
        <p:txBody>
          <a:bodyPr/>
          <a:lstStyle/>
          <a:p>
            <a:r>
              <a:rPr lang="en-US" sz="3200" dirty="0"/>
              <a:t>Why CBE for Early Childhood Educators?</a:t>
            </a:r>
          </a:p>
        </p:txBody>
      </p:sp>
      <p:sp>
        <p:nvSpPr>
          <p:cNvPr id="11" name="Content Placeholder 4"/>
          <p:cNvSpPr>
            <a:spLocks noGrp="1"/>
          </p:cNvSpPr>
          <p:nvPr>
            <p:ph idx="1"/>
          </p:nvPr>
        </p:nvSpPr>
        <p:spPr>
          <a:xfrm>
            <a:off x="381000" y="1600200"/>
            <a:ext cx="8382000" cy="4625975"/>
          </a:xfrm>
        </p:spPr>
        <p:txBody>
          <a:bodyPr/>
          <a:lstStyle/>
          <a:p>
            <a:r>
              <a:rPr lang="en-US" sz="2400" dirty="0"/>
              <a:t>Aligned with BHE Goals of </a:t>
            </a:r>
            <a:r>
              <a:rPr lang="en-US" sz="2400" b="1" dirty="0"/>
              <a:t>Developing Better Integration with P–12, Incubating Innovation</a:t>
            </a:r>
          </a:p>
          <a:p>
            <a:r>
              <a:rPr lang="en-US" sz="2400" dirty="0"/>
              <a:t>Continues collaborative work between DHE/EEC </a:t>
            </a:r>
            <a:br>
              <a:rPr lang="en-US" sz="2400" dirty="0"/>
            </a:br>
            <a:r>
              <a:rPr lang="en-US" sz="2400" dirty="0"/>
              <a:t>designed to </a:t>
            </a:r>
            <a:r>
              <a:rPr lang="en-US" sz="2400" b="1" dirty="0"/>
              <a:t>address educational opportunity gaps </a:t>
            </a:r>
            <a:r>
              <a:rPr lang="en-US" sz="2400" dirty="0"/>
              <a:t>where they are constructed—in early childhood</a:t>
            </a:r>
          </a:p>
          <a:p>
            <a:pPr marL="438150" lvl="1" indent="-319088">
              <a:spcBef>
                <a:spcPts val="1200"/>
              </a:spcBef>
              <a:buClr>
                <a:schemeClr val="accent1"/>
              </a:buClr>
              <a:buSzPct val="80000"/>
              <a:buFont typeface="Wingdings 2" pitchFamily="18" charset="2"/>
              <a:buChar char=""/>
            </a:pPr>
            <a:r>
              <a:rPr lang="en-US" altLang="en-US" sz="2400" dirty="0"/>
              <a:t>Creates a </a:t>
            </a:r>
            <a:r>
              <a:rPr lang="en-US" altLang="en-US" sz="2400" b="1" dirty="0"/>
              <a:t>foundational CBE ECE certificate program </a:t>
            </a:r>
            <a:r>
              <a:rPr lang="en-US" altLang="en-US" sz="2400" dirty="0"/>
              <a:t>and provides a </a:t>
            </a:r>
            <a:r>
              <a:rPr lang="en-US" altLang="en-US" sz="2400" b="1" dirty="0"/>
              <a:t>pathway to Director 2 EEC Certification </a:t>
            </a:r>
          </a:p>
          <a:p>
            <a:pPr marL="438150" lvl="1" indent="-319088">
              <a:spcBef>
                <a:spcPts val="1200"/>
              </a:spcBef>
              <a:buClr>
                <a:schemeClr val="accent1"/>
              </a:buClr>
              <a:buSzPct val="80000"/>
              <a:buFont typeface="Wingdings 2" pitchFamily="18" charset="2"/>
              <a:buChar char=""/>
            </a:pPr>
            <a:r>
              <a:rPr lang="en-US" altLang="en-US" sz="2400" b="1" dirty="0"/>
              <a:t>Maximizes resources </a:t>
            </a:r>
            <a:r>
              <a:rPr lang="en-US" altLang="en-US" sz="2400" dirty="0"/>
              <a:t>and </a:t>
            </a:r>
            <a:r>
              <a:rPr lang="en-US" altLang="en-US" sz="2400" b="1" dirty="0"/>
              <a:t>reduces duplication </a:t>
            </a:r>
            <a:r>
              <a:rPr lang="en-US" altLang="en-US" sz="2400" dirty="0"/>
              <a:t>of efforts </a:t>
            </a:r>
          </a:p>
          <a:p>
            <a:endParaRPr lang="en-US" sz="2400" dirty="0"/>
          </a:p>
        </p:txBody>
      </p:sp>
    </p:spTree>
    <p:extLst>
      <p:ext uri="{BB962C8B-B14F-4D97-AF65-F5344CB8AC3E}">
        <p14:creationId xmlns:p14="http://schemas.microsoft.com/office/powerpoint/2010/main" val="1609652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04800" y="152400"/>
            <a:ext cx="8537575" cy="457200"/>
          </a:xfrm>
        </p:spPr>
        <p:txBody>
          <a:bodyPr/>
          <a:lstStyle/>
          <a:p>
            <a:pPr>
              <a:defRPr/>
            </a:pPr>
            <a:r>
              <a:rPr lang="en-US" dirty="0"/>
              <a:t>Performance Incentive Fund: Encouraging Collaboration</a:t>
            </a:r>
            <a:r>
              <a:rPr dirty="0"/>
              <a:t>	</a:t>
            </a:r>
          </a:p>
        </p:txBody>
      </p:sp>
      <p:sp>
        <p:nvSpPr>
          <p:cNvPr id="13315" name="Title 3"/>
          <p:cNvSpPr>
            <a:spLocks noGrp="1"/>
          </p:cNvSpPr>
          <p:nvPr>
            <p:ph type="title"/>
          </p:nvPr>
        </p:nvSpPr>
        <p:spPr/>
        <p:txBody>
          <a:bodyPr/>
          <a:lstStyle/>
          <a:p>
            <a:r>
              <a:rPr lang="en-US" sz="3200" dirty="0"/>
              <a:t>CBE for ECE Timeline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43582809"/>
              </p:ext>
            </p:extLst>
          </p:nvPr>
        </p:nvGraphicFramePr>
        <p:xfrm>
          <a:off x="228600" y="1654629"/>
          <a:ext cx="89154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4" descr="Image result for eec ma logo"/>
          <p:cNvPicPr>
            <a:picLocks noChangeAspect="1" noChangeArrowheads="1"/>
          </p:cNvPicPr>
          <p:nvPr/>
        </p:nvPicPr>
        <p:blipFill>
          <a:blip r:embed="rId8" cstate="print"/>
          <a:srcRect/>
          <a:stretch>
            <a:fillRect/>
          </a:stretch>
        </p:blipFill>
        <p:spPr bwMode="auto">
          <a:xfrm>
            <a:off x="656063" y="2933700"/>
            <a:ext cx="1064096" cy="990600"/>
          </a:xfrm>
          <a:prstGeom prst="rect">
            <a:avLst/>
          </a:prstGeom>
          <a:noFill/>
        </p:spPr>
      </p:pic>
      <p:pic>
        <p:nvPicPr>
          <p:cNvPr id="8" name="Picture 6" descr="Image result for massachusetts department of higher education logo"/>
          <p:cNvPicPr>
            <a:picLocks noChangeAspect="1" noChangeArrowheads="1"/>
          </p:cNvPicPr>
          <p:nvPr/>
        </p:nvPicPr>
        <p:blipFill>
          <a:blip r:embed="rId9" cstate="print"/>
          <a:srcRect/>
          <a:stretch>
            <a:fillRect/>
          </a:stretch>
        </p:blipFill>
        <p:spPr bwMode="auto">
          <a:xfrm>
            <a:off x="1720160" y="2057400"/>
            <a:ext cx="2855671" cy="75438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Performance Incentive Fund: Encouraging Collaboration</a:t>
            </a:r>
          </a:p>
        </p:txBody>
      </p:sp>
      <p:sp>
        <p:nvSpPr>
          <p:cNvPr id="4" name="Title 3"/>
          <p:cNvSpPr>
            <a:spLocks noGrp="1"/>
          </p:cNvSpPr>
          <p:nvPr>
            <p:ph type="title"/>
          </p:nvPr>
        </p:nvSpPr>
        <p:spPr/>
        <p:txBody>
          <a:bodyPr/>
          <a:lstStyle/>
          <a:p>
            <a:r>
              <a:rPr lang="en-US" dirty="0"/>
              <a:t>Timeline</a:t>
            </a:r>
          </a:p>
        </p:txBody>
      </p:sp>
      <p:sp>
        <p:nvSpPr>
          <p:cNvPr id="7" name="Rectangle 6"/>
          <p:cNvSpPr/>
          <p:nvPr/>
        </p:nvSpPr>
        <p:spPr>
          <a:xfrm>
            <a:off x="381000" y="3276600"/>
            <a:ext cx="8305800" cy="769441"/>
          </a:xfrm>
          <a:prstGeom prst="rect">
            <a:avLst/>
          </a:prstGeom>
        </p:spPr>
        <p:txBody>
          <a:bodyPr wrap="square">
            <a:spAutoFit/>
          </a:bodyPr>
          <a:lstStyle/>
          <a:p>
            <a:pPr marL="438150" lvl="0" indent="-319088" eaLnBrk="0" hangingPunct="0">
              <a:spcBef>
                <a:spcPts val="1200"/>
              </a:spcBef>
              <a:buClr>
                <a:schemeClr val="accent1"/>
              </a:buClr>
              <a:buSzPct val="80000"/>
              <a:buFont typeface="Wingdings" pitchFamily="2" charset="2"/>
              <a:buChar char="§"/>
            </a:pPr>
            <a:endParaRPr lang="en-US" sz="1700" dirty="0">
              <a:latin typeface="Calibri" pitchFamily="34" charset="0"/>
            </a:endParaRPr>
          </a:p>
          <a:p>
            <a:pPr marL="438150" lvl="0" indent="-319088" eaLnBrk="0" hangingPunct="0">
              <a:spcBef>
                <a:spcPts val="1200"/>
              </a:spcBef>
              <a:buClr>
                <a:schemeClr val="accent1"/>
              </a:buClr>
              <a:buSzPct val="80000"/>
              <a:buFont typeface="Wingdings 2" pitchFamily="18" charset="2"/>
              <a:buChar char=""/>
            </a:pPr>
            <a:endParaRPr lang="en-US" sz="1700" dirty="0">
              <a:latin typeface="Calibri" pitchFamily="34" charset="0"/>
            </a:endParaRPr>
          </a:p>
        </p:txBody>
      </p:sp>
      <p:graphicFrame>
        <p:nvGraphicFramePr>
          <p:cNvPr id="10" name="Diagram 9"/>
          <p:cNvGraphicFramePr/>
          <p:nvPr>
            <p:extLst>
              <p:ext uri="{D42A27DB-BD31-4B8C-83A1-F6EECF244321}">
                <p14:modId xmlns:p14="http://schemas.microsoft.com/office/powerpoint/2010/main" val="1531305101"/>
              </p:ext>
            </p:extLst>
          </p:nvPr>
        </p:nvGraphicFramePr>
        <p:xfrm>
          <a:off x="381000" y="1676400"/>
          <a:ext cx="8461022"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Performance Incentive Fund: Encouraging Collaboration</a:t>
            </a:r>
          </a:p>
        </p:txBody>
      </p:sp>
      <p:sp>
        <p:nvSpPr>
          <p:cNvPr id="4" name="Title 3"/>
          <p:cNvSpPr>
            <a:spLocks noGrp="1"/>
          </p:cNvSpPr>
          <p:nvPr>
            <p:ph type="title"/>
          </p:nvPr>
        </p:nvSpPr>
        <p:spPr/>
        <p:txBody>
          <a:bodyPr/>
          <a:lstStyle/>
          <a:p>
            <a:r>
              <a:rPr lang="en-US" sz="3200" dirty="0"/>
              <a:t>Expansion of the Initiative </a:t>
            </a:r>
          </a:p>
        </p:txBody>
      </p:sp>
      <p:sp>
        <p:nvSpPr>
          <p:cNvPr id="5" name="Content Placeholder 4"/>
          <p:cNvSpPr>
            <a:spLocks noGrp="1"/>
          </p:cNvSpPr>
          <p:nvPr>
            <p:ph idx="1"/>
          </p:nvPr>
        </p:nvSpPr>
        <p:spPr>
          <a:xfrm>
            <a:off x="381000" y="1600201"/>
            <a:ext cx="8382000" cy="457200"/>
          </a:xfrm>
        </p:spPr>
        <p:txBody>
          <a:bodyPr/>
          <a:lstStyle/>
          <a:p>
            <a:pPr marL="119062" indent="0" algn="ctr">
              <a:buNone/>
            </a:pPr>
            <a:r>
              <a:rPr lang="en-US" sz="2000" b="1" dirty="0">
                <a:solidFill>
                  <a:schemeClr val="tx2"/>
                </a:solidFill>
              </a:rPr>
              <a:t>Scaling Up: FY 2017 Participating Campuses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264" y="2057400"/>
            <a:ext cx="7225936" cy="494690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Performance Incentive Fund: Encouraging Collaboration</a:t>
            </a:r>
          </a:p>
        </p:txBody>
      </p:sp>
      <p:sp>
        <p:nvSpPr>
          <p:cNvPr id="4" name="Title 3"/>
          <p:cNvSpPr>
            <a:spLocks noGrp="1"/>
          </p:cNvSpPr>
          <p:nvPr>
            <p:ph type="title"/>
          </p:nvPr>
        </p:nvSpPr>
        <p:spPr/>
        <p:txBody>
          <a:bodyPr/>
          <a:lstStyle/>
          <a:p>
            <a:r>
              <a:rPr lang="en-US" sz="3200" dirty="0"/>
              <a:t>Expansion of the Initiative </a:t>
            </a:r>
          </a:p>
        </p:txBody>
      </p:sp>
      <p:sp>
        <p:nvSpPr>
          <p:cNvPr id="5" name="Content Placeholder 4"/>
          <p:cNvSpPr>
            <a:spLocks noGrp="1"/>
          </p:cNvSpPr>
          <p:nvPr>
            <p:ph idx="1"/>
          </p:nvPr>
        </p:nvSpPr>
        <p:spPr>
          <a:xfrm>
            <a:off x="381000" y="1600201"/>
            <a:ext cx="8382000" cy="457200"/>
          </a:xfrm>
        </p:spPr>
        <p:txBody>
          <a:bodyPr/>
          <a:lstStyle/>
          <a:p>
            <a:pPr marL="119062" indent="0" algn="ctr">
              <a:buNone/>
            </a:pPr>
            <a:r>
              <a:rPr lang="en-US" sz="2000" b="1" dirty="0">
                <a:solidFill>
                  <a:schemeClr val="tx2"/>
                </a:solidFill>
              </a:rPr>
              <a:t>Scaling Up: FY 2019 Participating Campuses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401" y="2061536"/>
            <a:ext cx="7228799" cy="4948864"/>
          </a:xfrm>
          <a:prstGeom prst="rect">
            <a:avLst/>
          </a:prstGeom>
        </p:spPr>
      </p:pic>
    </p:spTree>
    <p:extLst>
      <p:ext uri="{BB962C8B-B14F-4D97-AF65-F5344CB8AC3E}">
        <p14:creationId xmlns:p14="http://schemas.microsoft.com/office/powerpoint/2010/main" val="228190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1600200"/>
            <a:ext cx="8001000" cy="4625975"/>
          </a:xfrm>
        </p:spPr>
        <p:txBody>
          <a:bodyPr/>
          <a:lstStyle/>
          <a:p>
            <a:r>
              <a:rPr lang="en-US" altLang="en-US" b="1" dirty="0"/>
              <a:t>Metrics:  </a:t>
            </a:r>
          </a:p>
          <a:p>
            <a:pPr marL="914400" lvl="1" indent="-457200">
              <a:buFont typeface="Wingdings" panose="05000000000000000000" pitchFamily="2" charset="2"/>
              <a:buChar char=""/>
            </a:pPr>
            <a:r>
              <a:rPr lang="en-US" altLang="en-US" dirty="0"/>
              <a:t>Increase degree completion for adult learners through alt. delivery systems </a:t>
            </a:r>
          </a:p>
          <a:p>
            <a:pPr marL="914400" lvl="1" indent="-457200">
              <a:buFont typeface="Wingdings" panose="05000000000000000000" pitchFamily="2" charset="2"/>
              <a:buChar char=""/>
            </a:pPr>
            <a:r>
              <a:rPr lang="en-US" altLang="en-US" dirty="0"/>
              <a:t>Broaden early educator access to certificates and degree programs</a:t>
            </a:r>
          </a:p>
          <a:p>
            <a:pPr marL="914400" lvl="1" indent="-457200">
              <a:buFont typeface="Wingdings" panose="05000000000000000000" pitchFamily="2" charset="2"/>
              <a:buChar char=""/>
            </a:pPr>
            <a:r>
              <a:rPr lang="en-US" altLang="en-US" dirty="0"/>
              <a:t>Increase number of faculty who are able to describe national and local CBE models</a:t>
            </a:r>
          </a:p>
          <a:p>
            <a:pPr marL="914400" lvl="1" indent="-457200">
              <a:buFont typeface="Wingdings" panose="05000000000000000000" pitchFamily="2" charset="2"/>
              <a:buChar char=""/>
            </a:pPr>
            <a:r>
              <a:rPr lang="en-US" altLang="en-US" dirty="0"/>
              <a:t>Expand model to engage all 15 community colleges  </a:t>
            </a:r>
          </a:p>
        </p:txBody>
      </p:sp>
      <p:sp>
        <p:nvSpPr>
          <p:cNvPr id="7" name="Text Placeholder 6"/>
          <p:cNvSpPr>
            <a:spLocks noGrp="1"/>
          </p:cNvSpPr>
          <p:nvPr>
            <p:ph type="body" sz="quarter" idx="13"/>
          </p:nvPr>
        </p:nvSpPr>
        <p:spPr/>
        <p:txBody>
          <a:bodyPr/>
          <a:lstStyle/>
          <a:p>
            <a:r>
              <a:rPr lang="en-US" dirty="0"/>
              <a:t>Performance Incentive Fund: Encouraging Collaboration</a:t>
            </a:r>
          </a:p>
        </p:txBody>
      </p:sp>
      <p:sp>
        <p:nvSpPr>
          <p:cNvPr id="5" name="Title 4"/>
          <p:cNvSpPr>
            <a:spLocks noGrp="1"/>
          </p:cNvSpPr>
          <p:nvPr>
            <p:ph type="title"/>
          </p:nvPr>
        </p:nvSpPr>
        <p:spPr/>
        <p:txBody>
          <a:bodyPr/>
          <a:lstStyle/>
          <a:p>
            <a:r>
              <a:rPr lang="en-US" sz="3200" dirty="0"/>
              <a:t>How will we measure success?</a:t>
            </a:r>
          </a:p>
        </p:txBody>
      </p:sp>
    </p:spTree>
    <p:extLst>
      <p:ext uri="{BB962C8B-B14F-4D97-AF65-F5344CB8AC3E}">
        <p14:creationId xmlns:p14="http://schemas.microsoft.com/office/powerpoint/2010/main" val="499954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118872"/>
            <a:ext cx="8458200" cy="1636776"/>
          </a:xfrm>
        </p:spPr>
        <p:txBody>
          <a:bodyPr>
            <a:noAutofit/>
          </a:bodyPr>
          <a:lstStyle/>
          <a:p>
            <a:r>
              <a:rPr lang="en-US" sz="3700" dirty="0"/>
              <a:t>Competency-Based Pathways in </a:t>
            </a:r>
            <a:br>
              <a:rPr lang="en-US" sz="3700" dirty="0"/>
            </a:br>
            <a:r>
              <a:rPr lang="en-US" sz="3700" dirty="0"/>
              <a:t>Early Education and Care Consortium</a:t>
            </a:r>
          </a:p>
        </p:txBody>
      </p:sp>
      <p:sp>
        <p:nvSpPr>
          <p:cNvPr id="6" name="Text Placeholder 5"/>
          <p:cNvSpPr>
            <a:spLocks noGrp="1"/>
          </p:cNvSpPr>
          <p:nvPr>
            <p:ph type="body" idx="1"/>
          </p:nvPr>
        </p:nvSpPr>
        <p:spPr/>
        <p:txBody>
          <a:bodyPr/>
          <a:lstStyle/>
          <a:p>
            <a:r>
              <a:rPr lang="en-US" dirty="0"/>
              <a:t>Kimberly Burns, Dean of Academic Innovations and Dean of Professional Development, Northern Essex Community College</a:t>
            </a:r>
          </a:p>
        </p:txBody>
      </p:sp>
    </p:spTree>
    <p:extLst>
      <p:ext uri="{BB962C8B-B14F-4D97-AF65-F5344CB8AC3E}">
        <p14:creationId xmlns:p14="http://schemas.microsoft.com/office/powerpoint/2010/main" val="3673379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Berkshire</a:t>
            </a:r>
          </a:p>
          <a:p>
            <a:r>
              <a:rPr lang="en-US" sz="2800" dirty="0"/>
              <a:t>Bunker Hill</a:t>
            </a:r>
          </a:p>
          <a:p>
            <a:r>
              <a:rPr lang="en-US" sz="2800" dirty="0"/>
              <a:t>Holyoke</a:t>
            </a:r>
          </a:p>
          <a:p>
            <a:r>
              <a:rPr lang="en-US" sz="2800" dirty="0"/>
              <a:t>MassBay</a:t>
            </a:r>
          </a:p>
          <a:p>
            <a:r>
              <a:rPr lang="en-US" sz="2800" dirty="0"/>
              <a:t>Middlesex</a:t>
            </a:r>
          </a:p>
          <a:p>
            <a:r>
              <a:rPr lang="en-US" sz="2800" dirty="0"/>
              <a:t>North Shore</a:t>
            </a:r>
          </a:p>
          <a:p>
            <a:r>
              <a:rPr lang="en-US" sz="2800" dirty="0"/>
              <a:t>Northern Essex</a:t>
            </a:r>
          </a:p>
          <a:p>
            <a:r>
              <a:rPr lang="en-US" sz="2800" dirty="0"/>
              <a:t>Quinsigamond</a:t>
            </a:r>
          </a:p>
        </p:txBody>
      </p:sp>
      <p:sp>
        <p:nvSpPr>
          <p:cNvPr id="3" name="Text Placeholder 2">
            <a:extLst>
              <a:ext uri="{FF2B5EF4-FFF2-40B4-BE49-F238E27FC236}">
                <a16:creationId xmlns:a16="http://schemas.microsoft.com/office/drawing/2014/main" id="{0011DC35-9D6C-43DE-8DDF-6869EA4F3028}"/>
              </a:ext>
            </a:extLst>
          </p:cNvPr>
          <p:cNvSpPr>
            <a:spLocks noGrp="1"/>
          </p:cNvSpPr>
          <p:nvPr>
            <p:ph type="body" sz="quarter" idx="13"/>
          </p:nvPr>
        </p:nvSpPr>
        <p:spPr>
          <a:xfrm>
            <a:off x="304800" y="152400"/>
            <a:ext cx="8686800" cy="457200"/>
          </a:xfrm>
        </p:spPr>
        <p:txBody>
          <a:bodyPr/>
          <a:lstStyle/>
          <a:p>
            <a:r>
              <a:rPr lang="en-US" dirty="0"/>
              <a:t>Competency-Based Pathways in Early Education and Care Consortium</a:t>
            </a:r>
          </a:p>
        </p:txBody>
      </p:sp>
      <p:sp>
        <p:nvSpPr>
          <p:cNvPr id="4" name="Title 3"/>
          <p:cNvSpPr>
            <a:spLocks noGrp="1"/>
          </p:cNvSpPr>
          <p:nvPr>
            <p:ph type="title"/>
          </p:nvPr>
        </p:nvSpPr>
        <p:spPr/>
        <p:txBody>
          <a:bodyPr/>
          <a:lstStyle/>
          <a:p>
            <a:r>
              <a:rPr lang="en-US" dirty="0"/>
              <a:t>Consortium Community Colleges</a:t>
            </a:r>
          </a:p>
        </p:txBody>
      </p:sp>
    </p:spTree>
    <p:extLst>
      <p:ext uri="{BB962C8B-B14F-4D97-AF65-F5344CB8AC3E}">
        <p14:creationId xmlns:p14="http://schemas.microsoft.com/office/powerpoint/2010/main" val="3578976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850368395"/>
              </p:ext>
            </p:extLst>
          </p:nvPr>
        </p:nvGraphicFramePr>
        <p:xfrm>
          <a:off x="381000" y="1927225"/>
          <a:ext cx="83820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1">
            <a:extLst>
              <a:ext uri="{FF2B5EF4-FFF2-40B4-BE49-F238E27FC236}">
                <a16:creationId xmlns:a16="http://schemas.microsoft.com/office/drawing/2014/main" id="{977A6AE3-DC5A-48D3-B7BE-7072854041B8}"/>
              </a:ext>
            </a:extLst>
          </p:cNvPr>
          <p:cNvSpPr>
            <a:spLocks noGrp="1"/>
          </p:cNvSpPr>
          <p:nvPr>
            <p:ph type="body" sz="quarter" idx="13"/>
          </p:nvPr>
        </p:nvSpPr>
        <p:spPr>
          <a:xfrm>
            <a:off x="304800" y="152400"/>
            <a:ext cx="8839200" cy="457200"/>
          </a:xfrm>
        </p:spPr>
        <p:txBody>
          <a:bodyPr/>
          <a:lstStyle/>
          <a:p>
            <a:r>
              <a:rPr lang="en-US" dirty="0"/>
              <a:t>Competency-Based Pathways in Early Education and Care Consortium</a:t>
            </a:r>
          </a:p>
          <a:p>
            <a:endParaRPr lang="en-US" dirty="0"/>
          </a:p>
        </p:txBody>
      </p:sp>
      <p:sp>
        <p:nvSpPr>
          <p:cNvPr id="4" name="Title 3"/>
          <p:cNvSpPr>
            <a:spLocks noGrp="1"/>
          </p:cNvSpPr>
          <p:nvPr>
            <p:ph type="title"/>
          </p:nvPr>
        </p:nvSpPr>
        <p:spPr/>
        <p:txBody>
          <a:bodyPr/>
          <a:lstStyle/>
          <a:p>
            <a:r>
              <a:rPr lang="en-US" dirty="0"/>
              <a:t>Power of Partnerships</a:t>
            </a: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43400" y="4114800"/>
            <a:ext cx="536400" cy="567690"/>
          </a:xfrm>
          <a:prstGeom prst="rect">
            <a:avLst/>
          </a:prstGeom>
          <a:solidFill>
            <a:schemeClr val="accent1">
              <a:lumMod val="20000"/>
              <a:lumOff val="80000"/>
              <a:alpha val="97000"/>
            </a:schemeClr>
          </a:solidFill>
        </p:spPr>
      </p:pic>
    </p:spTree>
    <p:extLst>
      <p:ext uri="{BB962C8B-B14F-4D97-AF65-F5344CB8AC3E}">
        <p14:creationId xmlns:p14="http://schemas.microsoft.com/office/powerpoint/2010/main" val="425506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85619A-527B-47E9-96D7-97B96404939A}"/>
              </a:ext>
            </a:extLst>
          </p:cNvPr>
          <p:cNvSpPr>
            <a:spLocks noGrp="1"/>
          </p:cNvSpPr>
          <p:nvPr>
            <p:ph idx="1"/>
          </p:nvPr>
        </p:nvSpPr>
        <p:spPr/>
        <p:txBody>
          <a:bodyPr/>
          <a:lstStyle/>
          <a:p>
            <a:pPr lvl="0"/>
            <a:r>
              <a:rPr lang="en-US" dirty="0"/>
              <a:t>Increased faculty knowledge of CBE</a:t>
            </a:r>
          </a:p>
          <a:p>
            <a:pPr lvl="0"/>
            <a:r>
              <a:rPr lang="en-US" dirty="0"/>
              <a:t>New CBE credential</a:t>
            </a:r>
          </a:p>
          <a:p>
            <a:pPr lvl="0"/>
            <a:r>
              <a:rPr lang="en-US" dirty="0"/>
              <a:t>New Child Growth and Development open textbook</a:t>
            </a:r>
          </a:p>
          <a:p>
            <a:pPr lvl="0"/>
            <a:r>
              <a:rPr lang="en-US" dirty="0"/>
              <a:t>Review &amp; pilot of </a:t>
            </a:r>
            <a:r>
              <a:rPr lang="en-US" dirty="0" err="1"/>
              <a:t>EarlyEdu</a:t>
            </a:r>
            <a:r>
              <a:rPr lang="en-US" dirty="0"/>
              <a:t> Alliance courses</a:t>
            </a:r>
          </a:p>
        </p:txBody>
      </p:sp>
      <p:sp>
        <p:nvSpPr>
          <p:cNvPr id="7" name="Text Placeholder 6">
            <a:extLst>
              <a:ext uri="{FF2B5EF4-FFF2-40B4-BE49-F238E27FC236}">
                <a16:creationId xmlns:a16="http://schemas.microsoft.com/office/drawing/2014/main" id="{5D4D0AF5-AAB2-4CA1-B006-E485436ACFB1}"/>
              </a:ext>
            </a:extLst>
          </p:cNvPr>
          <p:cNvSpPr>
            <a:spLocks noGrp="1"/>
          </p:cNvSpPr>
          <p:nvPr>
            <p:ph type="body" sz="quarter" idx="13"/>
          </p:nvPr>
        </p:nvSpPr>
        <p:spPr>
          <a:xfrm>
            <a:off x="304800" y="152400"/>
            <a:ext cx="8686800" cy="457200"/>
          </a:xfrm>
        </p:spPr>
        <p:txBody>
          <a:bodyPr/>
          <a:lstStyle/>
          <a:p>
            <a:r>
              <a:rPr lang="en-US" dirty="0"/>
              <a:t>Competency-Based Pathways in Early Education and Care Consortium</a:t>
            </a:r>
          </a:p>
        </p:txBody>
      </p:sp>
      <p:sp>
        <p:nvSpPr>
          <p:cNvPr id="6" name="Title 5">
            <a:extLst>
              <a:ext uri="{FF2B5EF4-FFF2-40B4-BE49-F238E27FC236}">
                <a16:creationId xmlns:a16="http://schemas.microsoft.com/office/drawing/2014/main" id="{173D124F-D174-4371-807B-A86CEB57CB59}"/>
              </a:ext>
            </a:extLst>
          </p:cNvPr>
          <p:cNvSpPr>
            <a:spLocks noGrp="1"/>
          </p:cNvSpPr>
          <p:nvPr>
            <p:ph type="title"/>
          </p:nvPr>
        </p:nvSpPr>
        <p:spPr/>
        <p:txBody>
          <a:bodyPr/>
          <a:lstStyle/>
          <a:p>
            <a:r>
              <a:rPr lang="en-US" dirty="0"/>
              <a:t>FY18 Grant Outcomes</a:t>
            </a:r>
          </a:p>
        </p:txBody>
      </p:sp>
    </p:spTree>
    <p:extLst>
      <p:ext uri="{BB962C8B-B14F-4D97-AF65-F5344CB8AC3E}">
        <p14:creationId xmlns:p14="http://schemas.microsoft.com/office/powerpoint/2010/main" val="674632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501972F4-730D-4F30-9523-434CEF30631B}"/>
              </a:ext>
            </a:extLst>
          </p:cNvPr>
          <p:cNvSpPr>
            <a:spLocks noGrp="1"/>
          </p:cNvSpPr>
          <p:nvPr>
            <p:ph idx="1"/>
          </p:nvPr>
        </p:nvSpPr>
        <p:spPr/>
        <p:txBody>
          <a:bodyPr/>
          <a:lstStyle/>
          <a:p>
            <a:pPr lvl="0"/>
            <a:r>
              <a:rPr lang="en-US" dirty="0"/>
              <a:t>Crosswalk of </a:t>
            </a:r>
            <a:r>
              <a:rPr lang="en-US" dirty="0" err="1"/>
              <a:t>MassTransfer</a:t>
            </a:r>
            <a:r>
              <a:rPr lang="en-US" dirty="0"/>
              <a:t> ECE Foundational Course Outcomes</a:t>
            </a:r>
          </a:p>
          <a:p>
            <a:pPr lvl="0"/>
            <a:r>
              <a:rPr lang="en-US" dirty="0"/>
              <a:t>Environmental scan of employer needs &amp; readiness for CBE</a:t>
            </a:r>
          </a:p>
          <a:p>
            <a:pPr lvl="0"/>
            <a:r>
              <a:rPr lang="en-US" dirty="0"/>
              <a:t>Open access tools to assist campuses in rolling out CBE academic programs</a:t>
            </a:r>
          </a:p>
          <a:p>
            <a:endParaRPr lang="en-US" dirty="0"/>
          </a:p>
        </p:txBody>
      </p:sp>
      <p:sp>
        <p:nvSpPr>
          <p:cNvPr id="5" name="Text Placeholder 4">
            <a:extLst>
              <a:ext uri="{FF2B5EF4-FFF2-40B4-BE49-F238E27FC236}">
                <a16:creationId xmlns:a16="http://schemas.microsoft.com/office/drawing/2014/main" id="{026E2051-29CC-4D54-B690-23991C22F02A}"/>
              </a:ext>
            </a:extLst>
          </p:cNvPr>
          <p:cNvSpPr>
            <a:spLocks noGrp="1"/>
          </p:cNvSpPr>
          <p:nvPr>
            <p:ph type="body" sz="quarter" idx="13"/>
          </p:nvPr>
        </p:nvSpPr>
        <p:spPr>
          <a:xfrm>
            <a:off x="304800" y="152400"/>
            <a:ext cx="8686800" cy="457200"/>
          </a:xfrm>
        </p:spPr>
        <p:txBody>
          <a:bodyPr/>
          <a:lstStyle/>
          <a:p>
            <a:r>
              <a:rPr lang="en-US" dirty="0"/>
              <a:t>Competency-Based Pathways in Early Education and Care Consortium</a:t>
            </a:r>
          </a:p>
          <a:p>
            <a:endParaRPr lang="en-US" dirty="0"/>
          </a:p>
        </p:txBody>
      </p:sp>
      <p:sp>
        <p:nvSpPr>
          <p:cNvPr id="4" name="Title 3"/>
          <p:cNvSpPr>
            <a:spLocks noGrp="1"/>
          </p:cNvSpPr>
          <p:nvPr>
            <p:ph type="title"/>
          </p:nvPr>
        </p:nvSpPr>
        <p:spPr/>
        <p:txBody>
          <a:bodyPr/>
          <a:lstStyle/>
          <a:p>
            <a:r>
              <a:rPr lang="en-US" dirty="0"/>
              <a:t>FY18 Grant Outcomes</a:t>
            </a:r>
          </a:p>
        </p:txBody>
      </p:sp>
    </p:spTree>
    <p:extLst>
      <p:ext uri="{BB962C8B-B14F-4D97-AF65-F5344CB8AC3E}">
        <p14:creationId xmlns:p14="http://schemas.microsoft.com/office/powerpoint/2010/main" val="15726871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EEC Career Pathways, Core Knowledge &amp; Competencies review</a:t>
            </a:r>
          </a:p>
          <a:p>
            <a:r>
              <a:rPr lang="en-US" dirty="0"/>
              <a:t>Competency alignment</a:t>
            </a:r>
          </a:p>
          <a:p>
            <a:r>
              <a:rPr lang="en-US" dirty="0"/>
              <a:t>CBE pathway development</a:t>
            </a:r>
          </a:p>
          <a:p>
            <a:r>
              <a:rPr lang="en-US" dirty="0"/>
              <a:t>Competency-based alternative credential</a:t>
            </a:r>
          </a:p>
          <a:p>
            <a:r>
              <a:rPr lang="en-US" dirty="0"/>
              <a:t>OER and </a:t>
            </a:r>
            <a:r>
              <a:rPr lang="en-US" dirty="0" err="1"/>
              <a:t>EarlyEdu</a:t>
            </a:r>
            <a:r>
              <a:rPr lang="en-US" dirty="0"/>
              <a:t> Alliance</a:t>
            </a:r>
          </a:p>
          <a:p>
            <a:r>
              <a:rPr lang="en-US" dirty="0"/>
              <a:t>Employer engagement</a:t>
            </a:r>
          </a:p>
        </p:txBody>
      </p:sp>
      <p:sp>
        <p:nvSpPr>
          <p:cNvPr id="3" name="Text Placeholder 2">
            <a:extLst>
              <a:ext uri="{FF2B5EF4-FFF2-40B4-BE49-F238E27FC236}">
                <a16:creationId xmlns:a16="http://schemas.microsoft.com/office/drawing/2014/main" id="{B63A02C3-F75E-4998-A6B7-7C47D803EE2A}"/>
              </a:ext>
            </a:extLst>
          </p:cNvPr>
          <p:cNvSpPr>
            <a:spLocks noGrp="1"/>
          </p:cNvSpPr>
          <p:nvPr>
            <p:ph type="body" sz="quarter" idx="13"/>
          </p:nvPr>
        </p:nvSpPr>
        <p:spPr>
          <a:xfrm>
            <a:off x="304800" y="152400"/>
            <a:ext cx="8839200" cy="457200"/>
          </a:xfrm>
        </p:spPr>
        <p:txBody>
          <a:bodyPr/>
          <a:lstStyle/>
          <a:p>
            <a:r>
              <a:rPr lang="en-US" dirty="0"/>
              <a:t>Competency-Based Pathways in Early Education and Care Consortium</a:t>
            </a:r>
          </a:p>
          <a:p>
            <a:endParaRPr lang="en-US" dirty="0"/>
          </a:p>
        </p:txBody>
      </p:sp>
      <p:sp>
        <p:nvSpPr>
          <p:cNvPr id="4" name="Title 3"/>
          <p:cNvSpPr>
            <a:spLocks noGrp="1"/>
          </p:cNvSpPr>
          <p:nvPr>
            <p:ph type="title"/>
          </p:nvPr>
        </p:nvSpPr>
        <p:spPr/>
        <p:txBody>
          <a:bodyPr/>
          <a:lstStyle/>
          <a:p>
            <a:r>
              <a:rPr lang="en-US" dirty="0"/>
              <a:t>FY19 Planned Activities</a:t>
            </a:r>
          </a:p>
        </p:txBody>
      </p:sp>
    </p:spTree>
    <p:extLst>
      <p:ext uri="{BB962C8B-B14F-4D97-AF65-F5344CB8AC3E}">
        <p14:creationId xmlns:p14="http://schemas.microsoft.com/office/powerpoint/2010/main" val="320736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1870813"/>
            <a:ext cx="8623304" cy="489364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mn-lt"/>
                <a:ea typeface="+mn-ea"/>
                <a:cs typeface="+mn-cs"/>
              </a:rPr>
              <a:t>ECE 101 Intro to Early Childhood Education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mn-lt"/>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1</a:t>
            </a:r>
            <a:r>
              <a:rPr kumimoji="0" lang="en-US" sz="2800" b="0" i="0" u="none" strike="noStrike" kern="1200" cap="none" spc="0" normalizeH="0" baseline="30000" noProof="0" dirty="0">
                <a:ln>
                  <a:noFill/>
                </a:ln>
                <a:solidFill>
                  <a:prstClr val="black"/>
                </a:solidFill>
                <a:effectLst/>
                <a:uLnTx/>
                <a:uFillTx/>
                <a:latin typeface="+mn-lt"/>
                <a:ea typeface="+mn-ea"/>
                <a:cs typeface="+mn-cs"/>
              </a:rPr>
              <a:t>st</a:t>
            </a:r>
            <a:r>
              <a:rPr kumimoji="0" lang="en-US" sz="2800" b="0" i="0" u="none" strike="noStrike" kern="1200" cap="none" spc="0" normalizeH="0" baseline="0" noProof="0" dirty="0">
                <a:ln>
                  <a:noFill/>
                </a:ln>
                <a:solidFill>
                  <a:prstClr val="black"/>
                </a:solidFill>
                <a:effectLst/>
                <a:uLnTx/>
                <a:uFillTx/>
                <a:latin typeface="+mn-lt"/>
                <a:ea typeface="+mn-ea"/>
                <a:cs typeface="+mn-cs"/>
              </a:rPr>
              <a:t> CBE ECE course</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Fall 2018</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16 student educators</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Free; tuition funded by EEC R3P</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OER – no textbook cost</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Improved mastery of content</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Increased success of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linguistically diverse students</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mn-lt"/>
              <a:ea typeface="+mn-ea"/>
              <a:cs typeface="+mn-cs"/>
            </a:endParaRP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06992" y="3886200"/>
            <a:ext cx="2286319" cy="2286319"/>
          </a:xfrm>
        </p:spPr>
      </p:pic>
      <p:sp>
        <p:nvSpPr>
          <p:cNvPr id="2" name="Text Placeholder 1">
            <a:extLst>
              <a:ext uri="{FF2B5EF4-FFF2-40B4-BE49-F238E27FC236}">
                <a16:creationId xmlns:a16="http://schemas.microsoft.com/office/drawing/2014/main" id="{07AAFDA8-F9C1-4973-90B7-B682CC4EAB25}"/>
              </a:ext>
            </a:extLst>
          </p:cNvPr>
          <p:cNvSpPr>
            <a:spLocks noGrp="1"/>
          </p:cNvSpPr>
          <p:nvPr>
            <p:ph type="body" sz="quarter" idx="13"/>
          </p:nvPr>
        </p:nvSpPr>
        <p:spPr>
          <a:xfrm>
            <a:off x="304799" y="152400"/>
            <a:ext cx="8623305" cy="457200"/>
          </a:xfrm>
        </p:spPr>
        <p:txBody>
          <a:bodyPr/>
          <a:lstStyle/>
          <a:p>
            <a:r>
              <a:rPr lang="en-US" dirty="0"/>
              <a:t>Competency-Based Pathways in Early Education and Care Consortium</a:t>
            </a:r>
          </a:p>
          <a:p>
            <a:endParaRPr lang="en-US" dirty="0"/>
          </a:p>
        </p:txBody>
      </p:sp>
      <p:sp>
        <p:nvSpPr>
          <p:cNvPr id="4" name="Title 3"/>
          <p:cNvSpPr>
            <a:spLocks noGrp="1"/>
          </p:cNvSpPr>
          <p:nvPr>
            <p:ph type="title"/>
          </p:nvPr>
        </p:nvSpPr>
        <p:spPr/>
        <p:txBody>
          <a:bodyPr/>
          <a:lstStyle/>
          <a:p>
            <a:r>
              <a:rPr lang="en-US" dirty="0"/>
              <a:t>Early evidence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2771068"/>
            <a:ext cx="2755905" cy="801135"/>
          </a:xfrm>
          <a:prstGeom prst="rect">
            <a:avLst/>
          </a:prstGeom>
        </p:spPr>
      </p:pic>
    </p:spTree>
    <p:extLst>
      <p:ext uri="{BB962C8B-B14F-4D97-AF65-F5344CB8AC3E}">
        <p14:creationId xmlns:p14="http://schemas.microsoft.com/office/powerpoint/2010/main" val="679936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4A9AF5-11FB-4337-8F9D-B3E2BC2C6D29}"/>
              </a:ext>
            </a:extLst>
          </p:cNvPr>
          <p:cNvSpPr>
            <a:spLocks noGrp="1"/>
          </p:cNvSpPr>
          <p:nvPr>
            <p:ph idx="1"/>
          </p:nvPr>
        </p:nvSpPr>
        <p:spPr/>
        <p:txBody>
          <a:bodyPr/>
          <a:lstStyle/>
          <a:p>
            <a:pPr marL="119062" indent="0">
              <a:buNone/>
            </a:pPr>
            <a:r>
              <a:rPr lang="en-US" b="1" dirty="0"/>
              <a:t>RFP Categories for </a:t>
            </a:r>
            <a:br>
              <a:rPr lang="en-US" b="1" dirty="0"/>
            </a:br>
            <a:r>
              <a:rPr lang="en-US" b="1" dirty="0"/>
              <a:t>Campus &amp; Consortium Grants:</a:t>
            </a:r>
          </a:p>
          <a:p>
            <a:r>
              <a:rPr lang="en-US" dirty="0"/>
              <a:t>100 Males to College</a:t>
            </a:r>
          </a:p>
          <a:p>
            <a:r>
              <a:rPr lang="en-US" dirty="0"/>
              <a:t>Competency-based Pathways in ECE</a:t>
            </a:r>
          </a:p>
          <a:p>
            <a:r>
              <a:rPr lang="en-US" dirty="0"/>
              <a:t>New Approaches to Affordability and Student Success</a:t>
            </a:r>
          </a:p>
          <a:p>
            <a:r>
              <a:rPr lang="en-US" dirty="0"/>
              <a:t>Co-requisite and Multiple Math Pathways  </a:t>
            </a:r>
          </a:p>
        </p:txBody>
      </p:sp>
      <p:sp>
        <p:nvSpPr>
          <p:cNvPr id="3" name="Text Placeholder 2">
            <a:extLst>
              <a:ext uri="{FF2B5EF4-FFF2-40B4-BE49-F238E27FC236}">
                <a16:creationId xmlns:a16="http://schemas.microsoft.com/office/drawing/2014/main" id="{41CA8BAA-D96F-491A-AFAD-244F1454F3E4}"/>
              </a:ext>
            </a:extLst>
          </p:cNvPr>
          <p:cNvSpPr>
            <a:spLocks noGrp="1"/>
          </p:cNvSpPr>
          <p:nvPr>
            <p:ph type="body" sz="quarter" idx="13"/>
          </p:nvPr>
        </p:nvSpPr>
        <p:spPr/>
        <p:txBody>
          <a:bodyPr/>
          <a:lstStyle/>
          <a:p>
            <a:r>
              <a:rPr lang="en-US" dirty="0"/>
              <a:t>Performance Incentive Fund: Encouraging Collaboration</a:t>
            </a:r>
          </a:p>
          <a:p>
            <a:endParaRPr lang="en-US" dirty="0"/>
          </a:p>
        </p:txBody>
      </p:sp>
      <p:sp>
        <p:nvSpPr>
          <p:cNvPr id="4" name="Title 3">
            <a:extLst>
              <a:ext uri="{FF2B5EF4-FFF2-40B4-BE49-F238E27FC236}">
                <a16:creationId xmlns:a16="http://schemas.microsoft.com/office/drawing/2014/main" id="{E091349A-63AD-425C-B7E0-F61394708233}"/>
              </a:ext>
            </a:extLst>
          </p:cNvPr>
          <p:cNvSpPr>
            <a:spLocks noGrp="1"/>
          </p:cNvSpPr>
          <p:nvPr>
            <p:ph type="title"/>
          </p:nvPr>
        </p:nvSpPr>
        <p:spPr/>
        <p:txBody>
          <a:bodyPr/>
          <a:lstStyle/>
          <a:p>
            <a:r>
              <a:rPr lang="en-US" dirty="0"/>
              <a:t>FY2017–2019 Redesign</a:t>
            </a:r>
          </a:p>
        </p:txBody>
      </p:sp>
    </p:spTree>
    <p:extLst>
      <p:ext uri="{BB962C8B-B14F-4D97-AF65-F5344CB8AC3E}">
        <p14:creationId xmlns:p14="http://schemas.microsoft.com/office/powerpoint/2010/main" val="2640176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Community colleges contribute </a:t>
            </a:r>
            <a:r>
              <a:rPr lang="en-US" sz="2800" b="1" dirty="0"/>
              <a:t>viable solutions </a:t>
            </a:r>
            <a:r>
              <a:rPr lang="en-US" sz="2800" dirty="0"/>
              <a:t>to the current early educator crisis AND builds </a:t>
            </a:r>
            <a:r>
              <a:rPr lang="en-US" sz="2800" b="1" dirty="0"/>
              <a:t>sustainable on-ramp </a:t>
            </a:r>
            <a:r>
              <a:rPr lang="en-US" sz="2800" dirty="0"/>
              <a:t>for future</a:t>
            </a:r>
          </a:p>
          <a:p>
            <a:r>
              <a:rPr lang="en-US" sz="2800" dirty="0"/>
              <a:t>Early educators have greater access to higher learning through </a:t>
            </a:r>
            <a:r>
              <a:rPr lang="en-US" sz="2800" b="1" dirty="0"/>
              <a:t>stacked, competency-based credentials</a:t>
            </a:r>
          </a:p>
          <a:p>
            <a:r>
              <a:rPr lang="en-US" sz="2800" dirty="0"/>
              <a:t>New opportunities for </a:t>
            </a:r>
            <a:r>
              <a:rPr lang="en-US" sz="2800" b="1" dirty="0"/>
              <a:t>linguistically and racially diverse practitioners</a:t>
            </a:r>
          </a:p>
          <a:p>
            <a:r>
              <a:rPr lang="en-US" sz="2800" dirty="0"/>
              <a:t>Partnerships with </a:t>
            </a:r>
            <a:r>
              <a:rPr lang="en-US" sz="2800" b="1" dirty="0"/>
              <a:t>employers</a:t>
            </a:r>
          </a:p>
          <a:p>
            <a:endParaRPr lang="en-US" sz="2800" dirty="0"/>
          </a:p>
        </p:txBody>
      </p:sp>
      <p:sp>
        <p:nvSpPr>
          <p:cNvPr id="3" name="Text Placeholder 2"/>
          <p:cNvSpPr>
            <a:spLocks noGrp="1"/>
          </p:cNvSpPr>
          <p:nvPr>
            <p:ph type="body" sz="quarter" idx="13"/>
          </p:nvPr>
        </p:nvSpPr>
        <p:spPr>
          <a:xfrm>
            <a:off x="304800" y="152400"/>
            <a:ext cx="8763000" cy="457200"/>
          </a:xfrm>
        </p:spPr>
        <p:txBody>
          <a:bodyPr/>
          <a:lstStyle/>
          <a:p>
            <a:r>
              <a:rPr lang="en-US" dirty="0"/>
              <a:t>Competency-Based Pathways in Early Education and Care Consortium</a:t>
            </a:r>
          </a:p>
          <a:p>
            <a:endParaRPr lang="en-US" dirty="0"/>
          </a:p>
        </p:txBody>
      </p:sp>
      <p:sp>
        <p:nvSpPr>
          <p:cNvPr id="4" name="Title 3"/>
          <p:cNvSpPr>
            <a:spLocks noGrp="1"/>
          </p:cNvSpPr>
          <p:nvPr>
            <p:ph type="title"/>
          </p:nvPr>
        </p:nvSpPr>
        <p:spPr/>
        <p:txBody>
          <a:bodyPr/>
          <a:lstStyle/>
          <a:p>
            <a:r>
              <a:rPr lang="en-US" dirty="0"/>
              <a:t>Vision</a:t>
            </a:r>
          </a:p>
        </p:txBody>
      </p:sp>
    </p:spTree>
    <p:extLst>
      <p:ext uri="{BB962C8B-B14F-4D97-AF65-F5344CB8AC3E}">
        <p14:creationId xmlns:p14="http://schemas.microsoft.com/office/powerpoint/2010/main" val="17010985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&amp; Discussion</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40613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1" dirty="0">
                <a:solidFill>
                  <a:schemeClr val="tx2"/>
                </a:solidFill>
              </a:rPr>
              <a:t>Limited project categories in order to: </a:t>
            </a:r>
          </a:p>
          <a:p>
            <a:pPr lvl="1"/>
            <a:r>
              <a:rPr lang="en-US" sz="2200" b="1" dirty="0"/>
              <a:t>Provide better alignment </a:t>
            </a:r>
            <a:r>
              <a:rPr lang="en-US" sz="2200" dirty="0"/>
              <a:t>with specific BHE Goals and ongoing projects</a:t>
            </a:r>
          </a:p>
          <a:p>
            <a:pPr lvl="1"/>
            <a:r>
              <a:rPr lang="en-US" sz="2200" b="1" dirty="0"/>
              <a:t>Scale existing programs </a:t>
            </a:r>
            <a:r>
              <a:rPr lang="en-US" sz="2200" dirty="0"/>
              <a:t>grounded in research and </a:t>
            </a:r>
            <a:br>
              <a:rPr lang="en-US" sz="2200" dirty="0"/>
            </a:br>
            <a:r>
              <a:rPr lang="en-US" sz="2200" dirty="0"/>
              <a:t>best practice  </a:t>
            </a:r>
          </a:p>
          <a:p>
            <a:pPr lvl="1"/>
            <a:r>
              <a:rPr lang="en-US" sz="2200" b="1" dirty="0"/>
              <a:t>Provide support for projects that could be rigorously evaluated</a:t>
            </a:r>
            <a:r>
              <a:rPr lang="en-US" sz="2200" dirty="0"/>
              <a:t> at both campus and system levels by defining a common set of metrics for success </a:t>
            </a:r>
          </a:p>
          <a:p>
            <a:pPr lvl="1"/>
            <a:r>
              <a:rPr lang="en-US" sz="2200" b="1" dirty="0"/>
              <a:t>Focus on sustainability </a:t>
            </a:r>
            <a:r>
              <a:rPr lang="en-US" sz="2200" dirty="0"/>
              <a:t>through curricular reform, capacity building, and systemic change </a:t>
            </a:r>
          </a:p>
          <a:p>
            <a:pPr lvl="1"/>
            <a:r>
              <a:rPr lang="en-US" sz="2200" b="1" dirty="0"/>
              <a:t>Promote collaboration </a:t>
            </a:r>
            <a:r>
              <a:rPr lang="en-US" sz="2200" dirty="0"/>
              <a:t>and reduce duplication of efforts</a:t>
            </a:r>
          </a:p>
          <a:p>
            <a:pPr lvl="1"/>
            <a:endParaRPr lang="en-US" dirty="0"/>
          </a:p>
          <a:p>
            <a:endParaRPr lang="en-US" dirty="0"/>
          </a:p>
          <a:p>
            <a:endParaRPr lang="en-US" dirty="0"/>
          </a:p>
          <a:p>
            <a:endParaRPr lang="en-US" dirty="0"/>
          </a:p>
          <a:p>
            <a:endParaRPr lang="en-US" dirty="0"/>
          </a:p>
        </p:txBody>
      </p:sp>
      <p:sp>
        <p:nvSpPr>
          <p:cNvPr id="3" name="Text Placeholder 2"/>
          <p:cNvSpPr>
            <a:spLocks noGrp="1"/>
          </p:cNvSpPr>
          <p:nvPr>
            <p:ph type="body" sz="quarter" idx="13"/>
          </p:nvPr>
        </p:nvSpPr>
        <p:spPr/>
        <p:txBody>
          <a:bodyPr/>
          <a:lstStyle/>
          <a:p>
            <a:r>
              <a:rPr lang="en-US" dirty="0"/>
              <a:t>Performance Incentive Fund: Encouraging Collaboration</a:t>
            </a:r>
          </a:p>
        </p:txBody>
      </p:sp>
      <p:sp>
        <p:nvSpPr>
          <p:cNvPr id="9" name="Title 8"/>
          <p:cNvSpPr>
            <a:spLocks noGrp="1"/>
          </p:cNvSpPr>
          <p:nvPr>
            <p:ph type="title"/>
          </p:nvPr>
        </p:nvSpPr>
        <p:spPr/>
        <p:txBody>
          <a:bodyPr/>
          <a:lstStyle/>
          <a:p>
            <a:r>
              <a:rPr lang="en-US" dirty="0"/>
              <a:t>FY2017–2019 Redesign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Performance Incentive Fund: Encouraging Collaboration</a:t>
            </a:r>
          </a:p>
        </p:txBody>
      </p:sp>
      <p:sp>
        <p:nvSpPr>
          <p:cNvPr id="4" name="Title 3"/>
          <p:cNvSpPr>
            <a:spLocks noGrp="1"/>
          </p:cNvSpPr>
          <p:nvPr>
            <p:ph type="title"/>
          </p:nvPr>
        </p:nvSpPr>
        <p:spPr>
          <a:xfrm>
            <a:off x="381000" y="533400"/>
            <a:ext cx="8610600" cy="838200"/>
          </a:xfrm>
        </p:spPr>
        <p:txBody>
          <a:bodyPr/>
          <a:lstStyle/>
          <a:p>
            <a:r>
              <a:rPr lang="en-US" sz="3500" dirty="0"/>
              <a:t>Trend in Appropriation &amp; Grant Activity</a:t>
            </a:r>
          </a:p>
        </p:txBody>
      </p:sp>
      <p:pic>
        <p:nvPicPr>
          <p:cNvPr id="8" name="Picture 7">
            <a:extLst>
              <a:ext uri="{FF2B5EF4-FFF2-40B4-BE49-F238E27FC236}">
                <a16:creationId xmlns:a16="http://schemas.microsoft.com/office/drawing/2014/main" id="{55672DEC-B4FC-466B-BA25-79795203DFE9}"/>
              </a:ext>
            </a:extLst>
          </p:cNvPr>
          <p:cNvPicPr>
            <a:picLocks noChangeAspect="1"/>
          </p:cNvPicPr>
          <p:nvPr/>
        </p:nvPicPr>
        <p:blipFill rotWithShape="1">
          <a:blip r:embed="rId3">
            <a:extLst>
              <a:ext uri="{28A0092B-C50C-407E-A947-70E740481C1C}">
                <a14:useLocalDpi xmlns:a14="http://schemas.microsoft.com/office/drawing/2010/main" val="0"/>
              </a:ext>
            </a:extLst>
          </a:blip>
          <a:srcRect l="19967" t="12390"/>
          <a:stretch/>
        </p:blipFill>
        <p:spPr>
          <a:xfrm>
            <a:off x="207445" y="1649868"/>
            <a:ext cx="8537222" cy="50990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5BF5A80-E3C4-4CEE-974A-58C502C91AA4}"/>
              </a:ext>
            </a:extLst>
          </p:cNvPr>
          <p:cNvSpPr>
            <a:spLocks noGrp="1"/>
          </p:cNvSpPr>
          <p:nvPr>
            <p:ph type="body" sz="quarter" idx="13"/>
          </p:nvPr>
        </p:nvSpPr>
        <p:spPr/>
        <p:txBody>
          <a:bodyPr/>
          <a:lstStyle/>
          <a:p>
            <a:r>
              <a:rPr lang="en-US" dirty="0"/>
              <a:t>Performance Incentive Fund: Encouraging Collaboration</a:t>
            </a:r>
          </a:p>
        </p:txBody>
      </p:sp>
      <p:sp>
        <p:nvSpPr>
          <p:cNvPr id="7" name="Title 6">
            <a:extLst>
              <a:ext uri="{FF2B5EF4-FFF2-40B4-BE49-F238E27FC236}">
                <a16:creationId xmlns:a16="http://schemas.microsoft.com/office/drawing/2014/main" id="{E7675509-C2EC-48BA-AE49-9F14DE56E9A6}"/>
              </a:ext>
            </a:extLst>
          </p:cNvPr>
          <p:cNvSpPr>
            <a:spLocks noGrp="1"/>
          </p:cNvSpPr>
          <p:nvPr>
            <p:ph type="title"/>
          </p:nvPr>
        </p:nvSpPr>
        <p:spPr/>
        <p:txBody>
          <a:bodyPr/>
          <a:lstStyle/>
          <a:p>
            <a:r>
              <a:rPr lang="en-US" sz="3800" dirty="0"/>
              <a:t>FY19 Campus &amp; Consortium Grants</a:t>
            </a:r>
          </a:p>
        </p:txBody>
      </p:sp>
      <p:pic>
        <p:nvPicPr>
          <p:cNvPr id="3" name="Picture 2">
            <a:extLst>
              <a:ext uri="{FF2B5EF4-FFF2-40B4-BE49-F238E27FC236}">
                <a16:creationId xmlns:a16="http://schemas.microsoft.com/office/drawing/2014/main" id="{C672F0C1-2F54-4DB3-A015-22DA62667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24" y="2146738"/>
            <a:ext cx="8375176" cy="4025462"/>
          </a:xfrm>
          <a:prstGeom prst="rect">
            <a:avLst/>
          </a:prstGeom>
        </p:spPr>
      </p:pic>
    </p:spTree>
    <p:extLst>
      <p:ext uri="{BB962C8B-B14F-4D97-AF65-F5344CB8AC3E}">
        <p14:creationId xmlns:p14="http://schemas.microsoft.com/office/powerpoint/2010/main" val="2014009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78D687-B15A-450E-A9AF-648167EF77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493"/>
            <a:ext cx="9144000" cy="6697014"/>
          </a:xfrm>
          <a:prstGeom prst="rect">
            <a:avLst/>
          </a:prstGeom>
        </p:spPr>
      </p:pic>
      <p:sp>
        <p:nvSpPr>
          <p:cNvPr id="6" name="Title 4">
            <a:extLst>
              <a:ext uri="{FF2B5EF4-FFF2-40B4-BE49-F238E27FC236}">
                <a16:creationId xmlns:a16="http://schemas.microsoft.com/office/drawing/2014/main" id="{EBE9FC61-B7F0-4AA7-A315-269C6EC04F8D}"/>
              </a:ext>
            </a:extLst>
          </p:cNvPr>
          <p:cNvSpPr txBox="1">
            <a:spLocks/>
          </p:cNvSpPr>
          <p:nvPr/>
        </p:nvSpPr>
        <p:spPr>
          <a:xfrm>
            <a:off x="2057400" y="1447800"/>
            <a:ext cx="5638800" cy="1636776"/>
          </a:xfrm>
          <a:prstGeom prst="rect">
            <a:avLst/>
          </a:prstGeom>
        </p:spPr>
        <p:txBody>
          <a:bodyPr/>
          <a:lstStyle>
            <a:lvl1pPr algn="l" rtl="0" eaLnBrk="1" fontAlgn="base" hangingPunct="1">
              <a:spcBef>
                <a:spcPct val="0"/>
              </a:spcBef>
              <a:spcAft>
                <a:spcPct val="0"/>
              </a:spcAft>
              <a:defRPr sz="4500" kern="1200">
                <a:solidFill>
                  <a:schemeClr val="bg1"/>
                </a:solidFill>
                <a:latin typeface="+mj-lt"/>
                <a:ea typeface="+mj-ea"/>
                <a:cs typeface="+mj-cs"/>
              </a:defRPr>
            </a:lvl1pPr>
            <a:lvl2pPr algn="l" rtl="0" eaLnBrk="1" fontAlgn="base" hangingPunct="1">
              <a:spcBef>
                <a:spcPct val="0"/>
              </a:spcBef>
              <a:spcAft>
                <a:spcPct val="0"/>
              </a:spcAft>
              <a:defRPr sz="4500">
                <a:solidFill>
                  <a:schemeClr val="bg1"/>
                </a:solidFill>
                <a:latin typeface="Corbel" pitchFamily="34" charset="0"/>
              </a:defRPr>
            </a:lvl2pPr>
            <a:lvl3pPr algn="l" rtl="0" eaLnBrk="1" fontAlgn="base" hangingPunct="1">
              <a:spcBef>
                <a:spcPct val="0"/>
              </a:spcBef>
              <a:spcAft>
                <a:spcPct val="0"/>
              </a:spcAft>
              <a:defRPr sz="4500">
                <a:solidFill>
                  <a:schemeClr val="bg1"/>
                </a:solidFill>
                <a:latin typeface="Corbel" pitchFamily="34" charset="0"/>
              </a:defRPr>
            </a:lvl3pPr>
            <a:lvl4pPr algn="l" rtl="0" eaLnBrk="1" fontAlgn="base" hangingPunct="1">
              <a:spcBef>
                <a:spcPct val="0"/>
              </a:spcBef>
              <a:spcAft>
                <a:spcPct val="0"/>
              </a:spcAft>
              <a:defRPr sz="4500">
                <a:solidFill>
                  <a:schemeClr val="bg1"/>
                </a:solidFill>
                <a:latin typeface="Corbel" pitchFamily="34" charset="0"/>
              </a:defRPr>
            </a:lvl4pPr>
            <a:lvl5pPr algn="l" rtl="0" eaLnBrk="1" fontAlgn="base" hangingPunct="1">
              <a:spcBef>
                <a:spcPct val="0"/>
              </a:spcBef>
              <a:spcAft>
                <a:spcPct val="0"/>
              </a:spcAft>
              <a:defRPr sz="4500">
                <a:solidFill>
                  <a:schemeClr val="bg1"/>
                </a:solidFill>
                <a:latin typeface="Corbel" pitchFamily="34" charset="0"/>
              </a:defRPr>
            </a:lvl5pPr>
            <a:lvl6pPr marL="457200" algn="l" rtl="0" eaLnBrk="1" fontAlgn="base" hangingPunct="1">
              <a:spcBef>
                <a:spcPct val="0"/>
              </a:spcBef>
              <a:spcAft>
                <a:spcPct val="0"/>
              </a:spcAft>
              <a:defRPr sz="4500">
                <a:solidFill>
                  <a:schemeClr val="bg1"/>
                </a:solidFill>
                <a:latin typeface="Corbel" pitchFamily="34" charset="0"/>
              </a:defRPr>
            </a:lvl6pPr>
            <a:lvl7pPr marL="914400" algn="l" rtl="0" eaLnBrk="1" fontAlgn="base" hangingPunct="1">
              <a:spcBef>
                <a:spcPct val="0"/>
              </a:spcBef>
              <a:spcAft>
                <a:spcPct val="0"/>
              </a:spcAft>
              <a:defRPr sz="4500">
                <a:solidFill>
                  <a:schemeClr val="bg1"/>
                </a:solidFill>
                <a:latin typeface="Corbel" pitchFamily="34" charset="0"/>
              </a:defRPr>
            </a:lvl7pPr>
            <a:lvl8pPr marL="1371600" algn="l" rtl="0" eaLnBrk="1" fontAlgn="base" hangingPunct="1">
              <a:spcBef>
                <a:spcPct val="0"/>
              </a:spcBef>
              <a:spcAft>
                <a:spcPct val="0"/>
              </a:spcAft>
              <a:defRPr sz="4500">
                <a:solidFill>
                  <a:schemeClr val="bg1"/>
                </a:solidFill>
                <a:latin typeface="Corbel" pitchFamily="34" charset="0"/>
              </a:defRPr>
            </a:lvl8pPr>
            <a:lvl9pPr marL="1828800" algn="l" rtl="0" eaLnBrk="1" fontAlgn="base" hangingPunct="1">
              <a:spcBef>
                <a:spcPct val="0"/>
              </a:spcBef>
              <a:spcAft>
                <a:spcPct val="0"/>
              </a:spcAft>
              <a:defRPr sz="4500">
                <a:solidFill>
                  <a:schemeClr val="bg1"/>
                </a:solidFill>
                <a:latin typeface="Corbel" pitchFamily="34" charset="0"/>
              </a:defRPr>
            </a:lvl9pPr>
            <a:extLst/>
          </a:lstStyle>
          <a:p>
            <a:pPr algn="ctr"/>
            <a:r>
              <a:rPr lang="en-US" dirty="0">
                <a:solidFill>
                  <a:schemeClr val="tx1"/>
                </a:solidFill>
              </a:rPr>
              <a:t>Why OER? </a:t>
            </a:r>
          </a:p>
        </p:txBody>
      </p:sp>
      <p:sp>
        <p:nvSpPr>
          <p:cNvPr id="7" name="TextBox 6">
            <a:extLst>
              <a:ext uri="{FF2B5EF4-FFF2-40B4-BE49-F238E27FC236}">
                <a16:creationId xmlns:a16="http://schemas.microsoft.com/office/drawing/2014/main" id="{E5397D80-AF0B-406C-822F-7AD417E339C8}"/>
              </a:ext>
            </a:extLst>
          </p:cNvPr>
          <p:cNvSpPr txBox="1"/>
          <p:nvPr/>
        </p:nvSpPr>
        <p:spPr>
          <a:xfrm>
            <a:off x="2057400" y="2266188"/>
            <a:ext cx="5638800" cy="2308324"/>
          </a:xfrm>
          <a:prstGeom prst="rect">
            <a:avLst/>
          </a:prstGeom>
          <a:noFill/>
        </p:spPr>
        <p:txBody>
          <a:bodyPr wrap="square" rtlCol="0">
            <a:spAutoFit/>
          </a:bodyPr>
          <a:lstStyle/>
          <a:p>
            <a:r>
              <a:rPr lang="en-US" sz="2400" i="1" dirty="0">
                <a:latin typeface="+mn-lt"/>
              </a:rPr>
              <a:t>OER offer </a:t>
            </a:r>
            <a:r>
              <a:rPr lang="en-US" sz="2400" b="1" i="1" dirty="0">
                <a:latin typeface="+mn-lt"/>
              </a:rPr>
              <a:t>tremendous cost savings to students, </a:t>
            </a:r>
            <a:r>
              <a:rPr lang="en-US" sz="2400" i="1" dirty="0">
                <a:latin typeface="+mn-lt"/>
              </a:rPr>
              <a:t>provide equitable access to course materials on day one, improve teaching and learning through the use of open pedagogy, and have a positive impact on student success. </a:t>
            </a:r>
          </a:p>
        </p:txBody>
      </p:sp>
    </p:spTree>
    <p:extLst>
      <p:ext uri="{BB962C8B-B14F-4D97-AF65-F5344CB8AC3E}">
        <p14:creationId xmlns:p14="http://schemas.microsoft.com/office/powerpoint/2010/main" val="4193855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495697687"/>
              </p:ext>
            </p:extLst>
          </p:nvPr>
        </p:nvGraphicFramePr>
        <p:xfrm>
          <a:off x="381000" y="1600200"/>
          <a:ext cx="8461022"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3"/>
          </p:nvPr>
        </p:nvSpPr>
        <p:spPr/>
        <p:txBody>
          <a:bodyPr/>
          <a:lstStyle/>
          <a:p>
            <a:r>
              <a:rPr lang="en-US" dirty="0"/>
              <a:t>Performance Incentive Fund: Encouraging Collaboration</a:t>
            </a:r>
          </a:p>
        </p:txBody>
      </p:sp>
      <p:sp>
        <p:nvSpPr>
          <p:cNvPr id="13315" name="Title 3"/>
          <p:cNvSpPr>
            <a:spLocks noGrp="1"/>
          </p:cNvSpPr>
          <p:nvPr>
            <p:ph type="title"/>
          </p:nvPr>
        </p:nvSpPr>
        <p:spPr/>
        <p:txBody>
          <a:bodyPr/>
          <a:lstStyle/>
          <a:p>
            <a:r>
              <a:rPr lang="en-US" dirty="0"/>
              <a:t>OER Timeline</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HE PowerPoint">
  <a:themeElements>
    <a:clrScheme name="Custom 2">
      <a:dk1>
        <a:sysClr val="windowText" lastClr="000000"/>
      </a:dk1>
      <a:lt1>
        <a:sysClr val="window" lastClr="FFFFFF"/>
      </a:lt1>
      <a:dk2>
        <a:srgbClr val="001F5B"/>
      </a:dk2>
      <a:lt2>
        <a:srgbClr val="EAECEE"/>
      </a:lt2>
      <a:accent1>
        <a:srgbClr val="CF0A2C"/>
      </a:accent1>
      <a:accent2>
        <a:srgbClr val="F37121"/>
      </a:accent2>
      <a:accent3>
        <a:srgbClr val="FFC627"/>
      </a:accent3>
      <a:accent4>
        <a:srgbClr val="00AF41"/>
      </a:accent4>
      <a:accent5>
        <a:srgbClr val="009BDE"/>
      </a:accent5>
      <a:accent6>
        <a:srgbClr val="8D734A"/>
      </a:accent6>
      <a:hlink>
        <a:srgbClr val="7030A0"/>
      </a:hlink>
      <a:folHlink>
        <a:srgbClr val="99A4AD"/>
      </a:folHlink>
    </a:clrScheme>
    <a:fontScheme name="DHE">
      <a:majorFont>
        <a:latin typeface="Segoe UI Bold"/>
        <a:ea typeface=""/>
        <a:cs typeface=""/>
      </a:majorFont>
      <a:minorFont>
        <a:latin typeface="Segoe UI"/>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extLst>
    <a:ext uri="{05A4C25C-085E-4340-85A3-A5531E510DB2}">
      <thm15:themeFamily xmlns:thm15="http://schemas.microsoft.com/office/thememl/2012/main" name="DHE PowerPoint 2017" id="{61764B8D-ACA6-46BF-A320-9B50340F977B}" vid="{6F0F49BA-8067-4930-9955-AE8362479C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DHE PowerPoint 2017</Template>
  <TotalTime>4455</TotalTime>
  <Words>2169</Words>
  <Application>Microsoft Office PowerPoint</Application>
  <PresentationFormat>On-screen Show (4:3)</PresentationFormat>
  <Paragraphs>350</Paragraphs>
  <Slides>41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Corbel</vt:lpstr>
      <vt:lpstr>Franklin Gothic Demi</vt:lpstr>
      <vt:lpstr>Segoe UI</vt:lpstr>
      <vt:lpstr>Segoe UI Bold</vt:lpstr>
      <vt:lpstr>Wingdings</vt:lpstr>
      <vt:lpstr>Wingdings 2</vt:lpstr>
      <vt:lpstr>Wingdings 3</vt:lpstr>
      <vt:lpstr>DHE PowerPoint</vt:lpstr>
      <vt:lpstr>PowerPoint Presentation</vt:lpstr>
      <vt:lpstr>Presentation Overview </vt:lpstr>
      <vt:lpstr>Timeline</vt:lpstr>
      <vt:lpstr>FY2017–2019 Redesign</vt:lpstr>
      <vt:lpstr>FY2017–2019 Redesign</vt:lpstr>
      <vt:lpstr>Trend in Appropriation &amp; Grant Activity</vt:lpstr>
      <vt:lpstr>FY19 Campus &amp; Consortium Grants</vt:lpstr>
      <vt:lpstr>PowerPoint Presentation</vt:lpstr>
      <vt:lpstr>OER Timeline</vt:lpstr>
      <vt:lpstr>How will we measure success?</vt:lpstr>
      <vt:lpstr>Massachusetts Open Education: Achieving Access for All </vt:lpstr>
      <vt:lpstr>Goals of Grant</vt:lpstr>
      <vt:lpstr>Statewide Survey of Public  Higher Education </vt:lpstr>
      <vt:lpstr>OER Regional Trainings Events </vt:lpstr>
      <vt:lpstr>Regional Trainings</vt:lpstr>
      <vt:lpstr>Intensive Day of OER Development</vt:lpstr>
      <vt:lpstr>Massachusetts Open Education Team</vt:lpstr>
      <vt:lpstr>PowerPoint Presentation</vt:lpstr>
      <vt:lpstr>PLA Timeline </vt:lpstr>
      <vt:lpstr>How will we measure success?</vt:lpstr>
      <vt:lpstr>PLA Consortium</vt:lpstr>
      <vt:lpstr>Refueling the Race for Post- Secondary Success Study (CAEL)</vt:lpstr>
      <vt:lpstr>PLA Types of  Competency-Based Education</vt:lpstr>
      <vt:lpstr>Data: PLA Impacts Student Success</vt:lpstr>
      <vt:lpstr>Scaling PLA Initiatives from TAACCCT Grant</vt:lpstr>
      <vt:lpstr>Further Developing MA  CC Consortium Development</vt:lpstr>
      <vt:lpstr>PowerPoint Presentation</vt:lpstr>
      <vt:lpstr>Why CBE for Early Childhood Educators?</vt:lpstr>
      <vt:lpstr>CBE for ECE Timeline </vt:lpstr>
      <vt:lpstr>Expansion of the Initiative </vt:lpstr>
      <vt:lpstr>Expansion of the Initiative </vt:lpstr>
      <vt:lpstr>How will we measure success?</vt:lpstr>
      <vt:lpstr>Competency-Based Pathways in  Early Education and Care Consortium</vt:lpstr>
      <vt:lpstr>Consortium Community Colleges</vt:lpstr>
      <vt:lpstr>Power of Partnerships</vt:lpstr>
      <vt:lpstr>FY18 Grant Outcomes</vt:lpstr>
      <vt:lpstr>FY18 Grant Outcomes</vt:lpstr>
      <vt:lpstr>FY19 Planned Activities</vt:lpstr>
      <vt:lpstr>Early evidence</vt:lpstr>
      <vt:lpstr>Vision</vt:lpstr>
      <vt:lpstr>Questions &amp; Discussion</vt:lpstr>
    </vt:vector>
  </TitlesOfParts>
  <Company>Massachusetts Department of Higher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Incentive Fund: Bringing Academic Innovation to Scale</dc:title>
  <dc:creator>Mealey, Sarah (RGT)</dc:creator>
  <cp:lastModifiedBy>Marshall, Patricia (DHE)</cp:lastModifiedBy>
  <cp:revision>133</cp:revision>
  <cp:lastPrinted>2018-12-11T11:25:57Z</cp:lastPrinted>
  <dcterms:created xsi:type="dcterms:W3CDTF">2018-01-17T13:26:41Z</dcterms:created>
  <dcterms:modified xsi:type="dcterms:W3CDTF">2018-12-11T12:34:07Z</dcterms:modified>
</cp:coreProperties>
</file>